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Montserrat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4356D04-8006-4439-A492-417CA0EF40CC}">
  <a:tblStyle styleId="{94356D04-8006-4439-A492-417CA0EF40C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5.xml"/><Relationship Id="rId33" Type="http://schemas.openxmlformats.org/officeDocument/2006/relationships/font" Target="fonts/Lato-italic.fntdata"/><Relationship Id="rId10" Type="http://schemas.openxmlformats.org/officeDocument/2006/relationships/slide" Target="slides/slide4.xml"/><Relationship Id="rId32" Type="http://schemas.openxmlformats.org/officeDocument/2006/relationships/font" Target="fonts/Lat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Lato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ed77aa03ec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ed77aa03ec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ed77aa03ec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ed77aa03ec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ed77aa03ec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ed77aa03ec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ed77aa03ec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ed77aa03ec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ed77aa03ec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ed77aa03ec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ed77aa03ec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ed77aa03ec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ed77aa03ec_0_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ed77aa03ec_0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ed77aa03ec_0_5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ed77aa03ec_0_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ea390fcc05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ea390fcc05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ed77aa03ec_0_5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ed77aa03ec_0_5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ed77aa03e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ed77aa03e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ea390fcc05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ea390fcc05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e90920f3df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e90920f3df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e90920f3df_0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e90920f3df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e90920f3df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e90920f3df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e90920f3df_0_3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e90920f3df_0_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ed77aa03ec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ed77aa03ec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ea390fcc05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ea390fcc05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e90920f3df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e90920f3df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7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/>
              <a:t>Classification project</a:t>
            </a:r>
            <a:endParaRPr b="1" sz="3400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3625650" y="2259700"/>
            <a:ext cx="43155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Extract game features from screenshots and description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2"/>
          <p:cNvSpPr txBox="1"/>
          <p:nvPr>
            <p:ph idx="1" type="body"/>
          </p:nvPr>
        </p:nvSpPr>
        <p:spPr>
          <a:xfrm>
            <a:off x="1024625" y="1706376"/>
            <a:ext cx="3290700" cy="2561700"/>
          </a:xfrm>
          <a:prstGeom prst="rect">
            <a:avLst/>
          </a:prstGeom>
          <a:solidFill>
            <a:srgbClr val="EFEFEF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70"/>
              <a:buFont typeface="Arial"/>
              <a:buNone/>
            </a:pPr>
            <a:r>
              <a:rPr lang="en-GB" sz="131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data_transforms = {</a:t>
            </a:r>
            <a:endParaRPr sz="131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770"/>
              <a:buFont typeface="Arial"/>
              <a:buNone/>
            </a:pPr>
            <a:r>
              <a:rPr lang="en-GB" sz="131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'train': [</a:t>
            </a:r>
            <a:endParaRPr sz="131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770"/>
              <a:buFont typeface="Arial"/>
              <a:buNone/>
            </a:pPr>
            <a:r>
              <a:rPr lang="en-GB" sz="131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T.Resize((45, 33)),</a:t>
            </a:r>
            <a:endParaRPr sz="131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770"/>
              <a:buFont typeface="Arial"/>
              <a:buNone/>
            </a:pPr>
            <a:r>
              <a:rPr lang="en-GB" sz="131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	</a:t>
            </a:r>
            <a:r>
              <a:rPr b="1" lang="en-GB" sz="131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T.RandomVerticalFlip(p=0.5),</a:t>
            </a:r>
            <a:endParaRPr b="1" sz="131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770"/>
              <a:buFont typeface="Arial"/>
              <a:buNone/>
            </a:pPr>
            <a:r>
              <a:rPr b="1" lang="en-GB" sz="131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         T.RandomHorizontalFlip(p=0.5),</a:t>
            </a:r>
            <a:endParaRPr b="1" sz="131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770"/>
              <a:buFont typeface="Arial"/>
              <a:buNone/>
            </a:pPr>
            <a:r>
              <a:rPr lang="en-GB" sz="131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	T.ToTensor()], …</a:t>
            </a:r>
            <a:endParaRPr sz="131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770"/>
              <a:buFont typeface="Arial"/>
              <a:buNone/>
            </a:pPr>
            <a:r>
              <a:rPr lang="en-GB" sz="131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131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Regularization</a:t>
            </a:r>
            <a:endParaRPr b="1"/>
          </a:p>
        </p:txBody>
      </p:sp>
      <p:sp>
        <p:nvSpPr>
          <p:cNvPr id="286" name="Google Shape;286;p22"/>
          <p:cNvSpPr txBox="1"/>
          <p:nvPr>
            <p:ph idx="1" type="body"/>
          </p:nvPr>
        </p:nvSpPr>
        <p:spPr>
          <a:xfrm>
            <a:off x="1314825" y="1029675"/>
            <a:ext cx="4128600" cy="3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Weight decay &amp; data transform</a:t>
            </a:r>
            <a:endParaRPr/>
          </a:p>
        </p:txBody>
      </p:sp>
      <p:graphicFrame>
        <p:nvGraphicFramePr>
          <p:cNvPr id="287" name="Google Shape;287;p22"/>
          <p:cNvGraphicFramePr/>
          <p:nvPr/>
        </p:nvGraphicFramePr>
        <p:xfrm>
          <a:off x="4661200" y="17400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{94356D04-8006-4439-A492-417CA0EF40CC}</a:tableStyleId>
              </a:tblPr>
              <a:tblGrid>
                <a:gridCol w="1250125"/>
                <a:gridCol w="1428400"/>
                <a:gridCol w="1452825"/>
              </a:tblGrid>
              <a:tr h="436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Model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train_accuracy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val_accuracy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</a:tr>
              <a:tr h="454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Base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0.305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0.285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454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Resnet50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0.648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0.305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581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Resnet50</a:t>
                      </a:r>
                      <a:br>
                        <a:rPr lang="en-GB" sz="1300"/>
                      </a:br>
                      <a:r>
                        <a:rPr lang="en-GB" sz="900"/>
                        <a:t>weight decay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0.585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0.390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581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Resnet50</a:t>
                      </a:r>
                      <a:br>
                        <a:rPr lang="en-GB" sz="1300"/>
                      </a:br>
                      <a:r>
                        <a:rPr lang="en-GB" sz="900"/>
                        <a:t>Data transformation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0.632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0.393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Result</a:t>
            </a:r>
            <a:endParaRPr b="1"/>
          </a:p>
        </p:txBody>
      </p:sp>
      <p:sp>
        <p:nvSpPr>
          <p:cNvPr id="293" name="Google Shape;293;p23"/>
          <p:cNvSpPr txBox="1"/>
          <p:nvPr>
            <p:ph idx="1" type="body"/>
          </p:nvPr>
        </p:nvSpPr>
        <p:spPr>
          <a:xfrm>
            <a:off x="1297500" y="1016900"/>
            <a:ext cx="63144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The best multiclass model is expected to predict a genre with </a:t>
            </a:r>
            <a:r>
              <a:rPr b="1" lang="en-GB">
                <a:solidFill>
                  <a:schemeClr val="accent6"/>
                </a:solidFill>
              </a:rPr>
              <a:t>0. 373</a:t>
            </a:r>
            <a:r>
              <a:rPr lang="en-GB"/>
              <a:t> accuracy</a:t>
            </a:r>
            <a:endParaRPr/>
          </a:p>
        </p:txBody>
      </p:sp>
      <p:graphicFrame>
        <p:nvGraphicFramePr>
          <p:cNvPr id="294" name="Google Shape;294;p23"/>
          <p:cNvGraphicFramePr/>
          <p:nvPr/>
        </p:nvGraphicFramePr>
        <p:xfrm>
          <a:off x="1070100" y="2390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{94356D04-8006-4439-A492-417CA0EF40CC}</a:tableStyleId>
              </a:tblPr>
              <a:tblGrid>
                <a:gridCol w="1008225"/>
                <a:gridCol w="3732950"/>
                <a:gridCol w="286127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dk1"/>
                          </a:solidFill>
                        </a:rPr>
                        <a:t>Type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dk1"/>
                          </a:solidFill>
                        </a:rPr>
                        <a:t>Issue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dk1"/>
                          </a:solidFill>
                        </a:rPr>
                        <a:t>Solution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Data</a:t>
                      </a:r>
                      <a:endParaRPr sz="13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Data for some classes are insufficient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chemeClr val="lt1"/>
                          </a:solidFill>
                        </a:rPr>
                        <a:t>Collect more dataset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90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Modeling</a:t>
                      </a:r>
                      <a:endParaRPr sz="13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One game is tagged with multiple genres</a:t>
                      </a:r>
                      <a:br>
                        <a:rPr lang="en-GB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</a:br>
                      <a:r>
                        <a:rPr lang="en-GB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(e.g. Portal2 is tagged as Puzzle but also as Action)</a:t>
                      </a:r>
                      <a:endParaRPr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Use multilabel instead of multiclass</a:t>
                      </a:r>
                      <a:endParaRPr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95" name="Google Shape;295;p23"/>
          <p:cNvSpPr txBox="1"/>
          <p:nvPr>
            <p:ph idx="1" type="body"/>
          </p:nvPr>
        </p:nvSpPr>
        <p:spPr>
          <a:xfrm>
            <a:off x="1297500" y="1894088"/>
            <a:ext cx="63144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The performance is not great, anything to improve?</a:t>
            </a:r>
            <a:endParaRPr/>
          </a:p>
        </p:txBody>
      </p:sp>
      <p:sp>
        <p:nvSpPr>
          <p:cNvPr id="296" name="Google Shape;296;p23"/>
          <p:cNvSpPr/>
          <p:nvPr/>
        </p:nvSpPr>
        <p:spPr>
          <a:xfrm>
            <a:off x="2063400" y="1462300"/>
            <a:ext cx="250800" cy="3255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oogle Shape;301;p24"/>
          <p:cNvGrpSpPr/>
          <p:nvPr/>
        </p:nvGrpSpPr>
        <p:grpSpPr>
          <a:xfrm>
            <a:off x="1960422" y="654722"/>
            <a:ext cx="514972" cy="431223"/>
            <a:chOff x="831662" y="1698237"/>
            <a:chExt cx="1232875" cy="1032375"/>
          </a:xfrm>
        </p:grpSpPr>
        <p:sp>
          <p:nvSpPr>
            <p:cNvPr id="302" name="Google Shape;302;p24"/>
            <p:cNvSpPr/>
            <p:nvPr/>
          </p:nvSpPr>
          <p:spPr>
            <a:xfrm rot="-5400000">
              <a:off x="653450" y="1876450"/>
              <a:ext cx="1032375" cy="675950"/>
            </a:xfrm>
            <a:prstGeom prst="flowChartInputOutput">
              <a:avLst/>
            </a:prstGeom>
            <a:solidFill>
              <a:srgbClr val="00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4"/>
            <p:cNvSpPr/>
            <p:nvPr/>
          </p:nvSpPr>
          <p:spPr>
            <a:xfrm rot="-5400000">
              <a:off x="927700" y="1876450"/>
              <a:ext cx="1032375" cy="675950"/>
            </a:xfrm>
            <a:prstGeom prst="flowChartInputOutput">
              <a:avLst/>
            </a:prstGeom>
            <a:solidFill>
              <a:srgbClr val="00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4"/>
            <p:cNvSpPr/>
            <p:nvPr/>
          </p:nvSpPr>
          <p:spPr>
            <a:xfrm rot="-5400000">
              <a:off x="1210375" y="1876450"/>
              <a:ext cx="1032375" cy="675950"/>
            </a:xfrm>
            <a:prstGeom prst="flowChartInputOutpu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" name="Google Shape;305;p24"/>
          <p:cNvGrpSpPr/>
          <p:nvPr/>
        </p:nvGrpSpPr>
        <p:grpSpPr>
          <a:xfrm>
            <a:off x="1960422" y="1313347"/>
            <a:ext cx="514972" cy="431223"/>
            <a:chOff x="831662" y="1698237"/>
            <a:chExt cx="1232875" cy="1032375"/>
          </a:xfrm>
        </p:grpSpPr>
        <p:sp>
          <p:nvSpPr>
            <p:cNvPr id="306" name="Google Shape;306;p24"/>
            <p:cNvSpPr/>
            <p:nvPr/>
          </p:nvSpPr>
          <p:spPr>
            <a:xfrm rot="-5400000">
              <a:off x="653450" y="1876450"/>
              <a:ext cx="1032375" cy="675950"/>
            </a:xfrm>
            <a:prstGeom prst="flowChartInputOutput">
              <a:avLst/>
            </a:prstGeom>
            <a:solidFill>
              <a:srgbClr val="00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4"/>
            <p:cNvSpPr/>
            <p:nvPr/>
          </p:nvSpPr>
          <p:spPr>
            <a:xfrm rot="-5400000">
              <a:off x="927700" y="1876450"/>
              <a:ext cx="1032375" cy="675950"/>
            </a:xfrm>
            <a:prstGeom prst="flowChartInputOutput">
              <a:avLst/>
            </a:prstGeom>
            <a:solidFill>
              <a:srgbClr val="00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4"/>
            <p:cNvSpPr/>
            <p:nvPr/>
          </p:nvSpPr>
          <p:spPr>
            <a:xfrm rot="-5400000">
              <a:off x="1210375" y="1876450"/>
              <a:ext cx="1032375" cy="675950"/>
            </a:xfrm>
            <a:prstGeom prst="flowChartInputOutpu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9" name="Google Shape;309;p24"/>
          <p:cNvGrpSpPr/>
          <p:nvPr/>
        </p:nvGrpSpPr>
        <p:grpSpPr>
          <a:xfrm>
            <a:off x="1960422" y="2014597"/>
            <a:ext cx="514972" cy="431223"/>
            <a:chOff x="831662" y="1698237"/>
            <a:chExt cx="1232875" cy="1032375"/>
          </a:xfrm>
        </p:grpSpPr>
        <p:sp>
          <p:nvSpPr>
            <p:cNvPr id="310" name="Google Shape;310;p24"/>
            <p:cNvSpPr/>
            <p:nvPr/>
          </p:nvSpPr>
          <p:spPr>
            <a:xfrm rot="-5400000">
              <a:off x="653450" y="1876450"/>
              <a:ext cx="1032375" cy="675950"/>
            </a:xfrm>
            <a:prstGeom prst="flowChartInputOutput">
              <a:avLst/>
            </a:prstGeom>
            <a:solidFill>
              <a:srgbClr val="00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4"/>
            <p:cNvSpPr/>
            <p:nvPr/>
          </p:nvSpPr>
          <p:spPr>
            <a:xfrm rot="-5400000">
              <a:off x="927700" y="1876450"/>
              <a:ext cx="1032375" cy="675950"/>
            </a:xfrm>
            <a:prstGeom prst="flowChartInputOutput">
              <a:avLst/>
            </a:prstGeom>
            <a:solidFill>
              <a:srgbClr val="00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4"/>
            <p:cNvSpPr/>
            <p:nvPr/>
          </p:nvSpPr>
          <p:spPr>
            <a:xfrm rot="-5400000">
              <a:off x="1210375" y="1876450"/>
              <a:ext cx="1032375" cy="675950"/>
            </a:xfrm>
            <a:prstGeom prst="flowChartInputOutpu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3" name="Google Shape;313;p24"/>
          <p:cNvGrpSpPr/>
          <p:nvPr/>
        </p:nvGrpSpPr>
        <p:grpSpPr>
          <a:xfrm>
            <a:off x="1995197" y="2861372"/>
            <a:ext cx="514972" cy="431223"/>
            <a:chOff x="831662" y="1698237"/>
            <a:chExt cx="1232875" cy="1032375"/>
          </a:xfrm>
        </p:grpSpPr>
        <p:sp>
          <p:nvSpPr>
            <p:cNvPr id="314" name="Google Shape;314;p24"/>
            <p:cNvSpPr/>
            <p:nvPr/>
          </p:nvSpPr>
          <p:spPr>
            <a:xfrm rot="-5400000">
              <a:off x="653450" y="1876450"/>
              <a:ext cx="1032375" cy="675950"/>
            </a:xfrm>
            <a:prstGeom prst="flowChartInputOutput">
              <a:avLst/>
            </a:prstGeom>
            <a:solidFill>
              <a:srgbClr val="00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4"/>
            <p:cNvSpPr/>
            <p:nvPr/>
          </p:nvSpPr>
          <p:spPr>
            <a:xfrm rot="-5400000">
              <a:off x="927700" y="1876450"/>
              <a:ext cx="1032375" cy="675950"/>
            </a:xfrm>
            <a:prstGeom prst="flowChartInputOutput">
              <a:avLst/>
            </a:prstGeom>
            <a:solidFill>
              <a:srgbClr val="00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4"/>
            <p:cNvSpPr/>
            <p:nvPr/>
          </p:nvSpPr>
          <p:spPr>
            <a:xfrm rot="-5400000">
              <a:off x="1210375" y="1876450"/>
              <a:ext cx="1032375" cy="675950"/>
            </a:xfrm>
            <a:prstGeom prst="flowChartInputOutpu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" name="Google Shape;317;p24"/>
          <p:cNvGrpSpPr/>
          <p:nvPr/>
        </p:nvGrpSpPr>
        <p:grpSpPr>
          <a:xfrm>
            <a:off x="1995197" y="3519997"/>
            <a:ext cx="514972" cy="431223"/>
            <a:chOff x="831662" y="1698237"/>
            <a:chExt cx="1232875" cy="1032375"/>
          </a:xfrm>
        </p:grpSpPr>
        <p:sp>
          <p:nvSpPr>
            <p:cNvPr id="318" name="Google Shape;318;p24"/>
            <p:cNvSpPr/>
            <p:nvPr/>
          </p:nvSpPr>
          <p:spPr>
            <a:xfrm rot="-5400000">
              <a:off x="653450" y="1876450"/>
              <a:ext cx="1032375" cy="675950"/>
            </a:xfrm>
            <a:prstGeom prst="flowChartInputOutput">
              <a:avLst/>
            </a:prstGeom>
            <a:solidFill>
              <a:srgbClr val="00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4"/>
            <p:cNvSpPr/>
            <p:nvPr/>
          </p:nvSpPr>
          <p:spPr>
            <a:xfrm rot="-5400000">
              <a:off x="927700" y="1876450"/>
              <a:ext cx="1032375" cy="675950"/>
            </a:xfrm>
            <a:prstGeom prst="flowChartInputOutput">
              <a:avLst/>
            </a:prstGeom>
            <a:solidFill>
              <a:srgbClr val="00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4"/>
            <p:cNvSpPr/>
            <p:nvPr/>
          </p:nvSpPr>
          <p:spPr>
            <a:xfrm rot="-5400000">
              <a:off x="1210375" y="1876450"/>
              <a:ext cx="1032375" cy="675950"/>
            </a:xfrm>
            <a:prstGeom prst="flowChartInputOutpu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" name="Google Shape;321;p24"/>
          <p:cNvGrpSpPr/>
          <p:nvPr/>
        </p:nvGrpSpPr>
        <p:grpSpPr>
          <a:xfrm>
            <a:off x="1995197" y="4221247"/>
            <a:ext cx="514972" cy="431223"/>
            <a:chOff x="831662" y="1698237"/>
            <a:chExt cx="1232875" cy="1032375"/>
          </a:xfrm>
        </p:grpSpPr>
        <p:sp>
          <p:nvSpPr>
            <p:cNvPr id="322" name="Google Shape;322;p24"/>
            <p:cNvSpPr/>
            <p:nvPr/>
          </p:nvSpPr>
          <p:spPr>
            <a:xfrm rot="-5400000">
              <a:off x="653450" y="1876450"/>
              <a:ext cx="1032375" cy="675950"/>
            </a:xfrm>
            <a:prstGeom prst="flowChartInputOutput">
              <a:avLst/>
            </a:prstGeom>
            <a:solidFill>
              <a:srgbClr val="00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4"/>
            <p:cNvSpPr/>
            <p:nvPr/>
          </p:nvSpPr>
          <p:spPr>
            <a:xfrm rot="-5400000">
              <a:off x="927700" y="1876450"/>
              <a:ext cx="1032375" cy="675950"/>
            </a:xfrm>
            <a:prstGeom prst="flowChartInputOutput">
              <a:avLst/>
            </a:prstGeom>
            <a:solidFill>
              <a:srgbClr val="00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4"/>
            <p:cNvSpPr/>
            <p:nvPr/>
          </p:nvSpPr>
          <p:spPr>
            <a:xfrm rot="-5400000">
              <a:off x="1210375" y="1876450"/>
              <a:ext cx="1032375" cy="675950"/>
            </a:xfrm>
            <a:prstGeom prst="flowChartInputOutpu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5" name="Google Shape;325;p24"/>
          <p:cNvSpPr/>
          <p:nvPr/>
        </p:nvSpPr>
        <p:spPr>
          <a:xfrm>
            <a:off x="3896700" y="1987248"/>
            <a:ext cx="987900" cy="1380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CNN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Model</a:t>
            </a:r>
            <a:endParaRPr b="1"/>
          </a:p>
        </p:txBody>
      </p:sp>
      <p:cxnSp>
        <p:nvCxnSpPr>
          <p:cNvPr id="326" name="Google Shape;326;p24"/>
          <p:cNvCxnSpPr/>
          <p:nvPr/>
        </p:nvCxnSpPr>
        <p:spPr>
          <a:xfrm>
            <a:off x="2504500" y="874250"/>
            <a:ext cx="1432800" cy="104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7" name="Google Shape;327;p24"/>
          <p:cNvCxnSpPr>
            <a:stCxn id="308" idx="3"/>
          </p:cNvCxnSpPr>
          <p:nvPr/>
        </p:nvCxnSpPr>
        <p:spPr>
          <a:xfrm>
            <a:off x="2475393" y="1572081"/>
            <a:ext cx="1344300" cy="51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8" name="Google Shape;328;p24"/>
          <p:cNvCxnSpPr>
            <a:endCxn id="302" idx="1"/>
          </p:cNvCxnSpPr>
          <p:nvPr/>
        </p:nvCxnSpPr>
        <p:spPr>
          <a:xfrm flipH="1" rot="10800000">
            <a:off x="1295022" y="870333"/>
            <a:ext cx="665400" cy="42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29" name="Google Shape;329;p24"/>
          <p:cNvCxnSpPr>
            <a:endCxn id="310" idx="0"/>
          </p:cNvCxnSpPr>
          <p:nvPr/>
        </p:nvCxnSpPr>
        <p:spPr>
          <a:xfrm>
            <a:off x="1204422" y="1815086"/>
            <a:ext cx="756000" cy="37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30" name="Google Shape;330;p24"/>
          <p:cNvCxnSpPr/>
          <p:nvPr/>
        </p:nvCxnSpPr>
        <p:spPr>
          <a:xfrm flipH="1" rot="10800000">
            <a:off x="1252572" y="1554711"/>
            <a:ext cx="6597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331" name="Google Shape;331;p24"/>
          <p:cNvSpPr/>
          <p:nvPr/>
        </p:nvSpPr>
        <p:spPr>
          <a:xfrm>
            <a:off x="487425" y="1329000"/>
            <a:ext cx="987900" cy="4860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/>
              <a:t>GAME 1</a:t>
            </a:r>
            <a:endParaRPr b="1" sz="1200"/>
          </a:p>
        </p:txBody>
      </p:sp>
      <p:cxnSp>
        <p:nvCxnSpPr>
          <p:cNvPr id="332" name="Google Shape;332;p24"/>
          <p:cNvCxnSpPr/>
          <p:nvPr/>
        </p:nvCxnSpPr>
        <p:spPr>
          <a:xfrm flipH="1" rot="10800000">
            <a:off x="1295025" y="2986600"/>
            <a:ext cx="665400" cy="42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33" name="Google Shape;333;p24"/>
          <p:cNvCxnSpPr/>
          <p:nvPr/>
        </p:nvCxnSpPr>
        <p:spPr>
          <a:xfrm>
            <a:off x="1204422" y="3931261"/>
            <a:ext cx="756000" cy="37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34" name="Google Shape;334;p24"/>
          <p:cNvCxnSpPr/>
          <p:nvPr/>
        </p:nvCxnSpPr>
        <p:spPr>
          <a:xfrm flipH="1" rot="10800000">
            <a:off x="1328772" y="3670886"/>
            <a:ext cx="6597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335" name="Google Shape;335;p24"/>
          <p:cNvSpPr/>
          <p:nvPr/>
        </p:nvSpPr>
        <p:spPr>
          <a:xfrm>
            <a:off x="487425" y="3445175"/>
            <a:ext cx="987900" cy="4860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/>
              <a:t>GAME N</a:t>
            </a:r>
            <a:endParaRPr b="1" sz="1200"/>
          </a:p>
        </p:txBody>
      </p:sp>
      <p:cxnSp>
        <p:nvCxnSpPr>
          <p:cNvPr id="336" name="Google Shape;336;p24"/>
          <p:cNvCxnSpPr/>
          <p:nvPr/>
        </p:nvCxnSpPr>
        <p:spPr>
          <a:xfrm>
            <a:off x="2475393" y="2269956"/>
            <a:ext cx="1305000" cy="10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7" name="Google Shape;337;p24"/>
          <p:cNvCxnSpPr>
            <a:stCxn id="316" idx="3"/>
          </p:cNvCxnSpPr>
          <p:nvPr/>
        </p:nvCxnSpPr>
        <p:spPr>
          <a:xfrm flipH="1" rot="10800000">
            <a:off x="2510168" y="2763706"/>
            <a:ext cx="1270500" cy="35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8" name="Google Shape;338;p24"/>
          <p:cNvCxnSpPr/>
          <p:nvPr/>
        </p:nvCxnSpPr>
        <p:spPr>
          <a:xfrm flipH="1" rot="10800000">
            <a:off x="2529256" y="3289206"/>
            <a:ext cx="1290600" cy="118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9" name="Google Shape;339;p24"/>
          <p:cNvCxnSpPr/>
          <p:nvPr/>
        </p:nvCxnSpPr>
        <p:spPr>
          <a:xfrm flipH="1" rot="10800000">
            <a:off x="2516906" y="3038231"/>
            <a:ext cx="1263600" cy="75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0" name="Google Shape;340;p24"/>
          <p:cNvSpPr/>
          <p:nvPr/>
        </p:nvSpPr>
        <p:spPr>
          <a:xfrm rot="-5402488">
            <a:off x="4998408" y="2809025"/>
            <a:ext cx="3316501" cy="356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Sigmoid</a:t>
            </a:r>
            <a:endParaRPr b="1"/>
          </a:p>
        </p:txBody>
      </p:sp>
      <p:cxnSp>
        <p:nvCxnSpPr>
          <p:cNvPr id="341" name="Google Shape;341;p24"/>
          <p:cNvCxnSpPr>
            <a:stCxn id="325" idx="3"/>
          </p:cNvCxnSpPr>
          <p:nvPr/>
        </p:nvCxnSpPr>
        <p:spPr>
          <a:xfrm>
            <a:off x="4884600" y="2677398"/>
            <a:ext cx="1577400" cy="2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2" name="Google Shape;342;p24"/>
          <p:cNvCxnSpPr/>
          <p:nvPr/>
        </p:nvCxnSpPr>
        <p:spPr>
          <a:xfrm>
            <a:off x="6860475" y="1485825"/>
            <a:ext cx="100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3" name="Google Shape;343;p24"/>
          <p:cNvCxnSpPr/>
          <p:nvPr/>
        </p:nvCxnSpPr>
        <p:spPr>
          <a:xfrm>
            <a:off x="6860475" y="1897425"/>
            <a:ext cx="100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4" name="Google Shape;344;p24"/>
          <p:cNvCxnSpPr/>
          <p:nvPr/>
        </p:nvCxnSpPr>
        <p:spPr>
          <a:xfrm>
            <a:off x="6860475" y="2265900"/>
            <a:ext cx="100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5" name="Google Shape;345;p24"/>
          <p:cNvCxnSpPr/>
          <p:nvPr/>
        </p:nvCxnSpPr>
        <p:spPr>
          <a:xfrm>
            <a:off x="6860475" y="2634375"/>
            <a:ext cx="100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6" name="Google Shape;346;p24"/>
          <p:cNvSpPr txBox="1"/>
          <p:nvPr>
            <p:ph idx="4294967295" type="title"/>
          </p:nvPr>
        </p:nvSpPr>
        <p:spPr>
          <a:xfrm>
            <a:off x="1711600" y="3014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Model architecture</a:t>
            </a:r>
            <a:endParaRPr b="1"/>
          </a:p>
        </p:txBody>
      </p:sp>
      <p:sp>
        <p:nvSpPr>
          <p:cNvPr id="347" name="Google Shape;347;p24"/>
          <p:cNvSpPr txBox="1"/>
          <p:nvPr>
            <p:ph idx="4294967295" type="body"/>
          </p:nvPr>
        </p:nvSpPr>
        <p:spPr>
          <a:xfrm>
            <a:off x="4555175" y="831200"/>
            <a:ext cx="4128600" cy="3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Multi-label</a:t>
            </a:r>
            <a:endParaRPr/>
          </a:p>
        </p:txBody>
      </p:sp>
      <p:sp>
        <p:nvSpPr>
          <p:cNvPr id="348" name="Google Shape;348;p24"/>
          <p:cNvSpPr txBox="1"/>
          <p:nvPr/>
        </p:nvSpPr>
        <p:spPr>
          <a:xfrm>
            <a:off x="3363750" y="4139300"/>
            <a:ext cx="29103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Metric: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mean Accuracy Precision @ 3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Criterion: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Binary Cross Entropy Loss</a:t>
            </a:r>
            <a:endParaRPr/>
          </a:p>
        </p:txBody>
      </p:sp>
      <p:sp>
        <p:nvSpPr>
          <p:cNvPr id="349" name="Google Shape;349;p24"/>
          <p:cNvSpPr/>
          <p:nvPr/>
        </p:nvSpPr>
        <p:spPr>
          <a:xfrm>
            <a:off x="7896875" y="1376112"/>
            <a:ext cx="717600" cy="3057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Action</a:t>
            </a:r>
            <a:endParaRPr sz="800"/>
          </a:p>
        </p:txBody>
      </p:sp>
      <p:sp>
        <p:nvSpPr>
          <p:cNvPr id="350" name="Google Shape;350;p24"/>
          <p:cNvSpPr/>
          <p:nvPr/>
        </p:nvSpPr>
        <p:spPr>
          <a:xfrm>
            <a:off x="7896876" y="1744575"/>
            <a:ext cx="717600" cy="3057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Adventure</a:t>
            </a:r>
            <a:endParaRPr sz="800"/>
          </a:p>
        </p:txBody>
      </p:sp>
      <p:sp>
        <p:nvSpPr>
          <p:cNvPr id="351" name="Google Shape;351;p24"/>
          <p:cNvSpPr/>
          <p:nvPr/>
        </p:nvSpPr>
        <p:spPr>
          <a:xfrm>
            <a:off x="7896877" y="2113050"/>
            <a:ext cx="717600" cy="3057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Shooter</a:t>
            </a:r>
            <a:endParaRPr sz="800"/>
          </a:p>
        </p:txBody>
      </p:sp>
      <p:sp>
        <p:nvSpPr>
          <p:cNvPr id="352" name="Google Shape;352;p24"/>
          <p:cNvSpPr/>
          <p:nvPr/>
        </p:nvSpPr>
        <p:spPr>
          <a:xfrm>
            <a:off x="7896875" y="3218471"/>
            <a:ext cx="717600" cy="3057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Arcade</a:t>
            </a:r>
            <a:endParaRPr sz="800"/>
          </a:p>
        </p:txBody>
      </p:sp>
      <p:sp>
        <p:nvSpPr>
          <p:cNvPr id="353" name="Google Shape;353;p24"/>
          <p:cNvSpPr/>
          <p:nvPr/>
        </p:nvSpPr>
        <p:spPr>
          <a:xfrm>
            <a:off x="7896876" y="2481521"/>
            <a:ext cx="717600" cy="3057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Strategy</a:t>
            </a:r>
            <a:endParaRPr sz="800"/>
          </a:p>
        </p:txBody>
      </p:sp>
      <p:sp>
        <p:nvSpPr>
          <p:cNvPr id="354" name="Google Shape;354;p24"/>
          <p:cNvSpPr/>
          <p:nvPr/>
        </p:nvSpPr>
        <p:spPr>
          <a:xfrm>
            <a:off x="7896877" y="2849996"/>
            <a:ext cx="717600" cy="3057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Simulation</a:t>
            </a:r>
            <a:endParaRPr sz="800"/>
          </a:p>
        </p:txBody>
      </p:sp>
      <p:sp>
        <p:nvSpPr>
          <p:cNvPr id="355" name="Google Shape;355;p24"/>
          <p:cNvSpPr/>
          <p:nvPr/>
        </p:nvSpPr>
        <p:spPr>
          <a:xfrm>
            <a:off x="7896875" y="4439473"/>
            <a:ext cx="717600" cy="3057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RPG</a:t>
            </a:r>
            <a:endParaRPr sz="800"/>
          </a:p>
        </p:txBody>
      </p:sp>
      <p:sp>
        <p:nvSpPr>
          <p:cNvPr id="356" name="Google Shape;356;p24"/>
          <p:cNvSpPr/>
          <p:nvPr/>
        </p:nvSpPr>
        <p:spPr>
          <a:xfrm>
            <a:off x="7896876" y="4032473"/>
            <a:ext cx="717600" cy="3057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Casual</a:t>
            </a:r>
            <a:endParaRPr sz="800"/>
          </a:p>
        </p:txBody>
      </p:sp>
      <p:sp>
        <p:nvSpPr>
          <p:cNvPr id="357" name="Google Shape;357;p24"/>
          <p:cNvSpPr/>
          <p:nvPr/>
        </p:nvSpPr>
        <p:spPr>
          <a:xfrm>
            <a:off x="7896877" y="3625473"/>
            <a:ext cx="717600" cy="3057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Puzzle</a:t>
            </a:r>
            <a:endParaRPr sz="800"/>
          </a:p>
        </p:txBody>
      </p:sp>
      <p:cxnSp>
        <p:nvCxnSpPr>
          <p:cNvPr id="358" name="Google Shape;358;p24"/>
          <p:cNvCxnSpPr/>
          <p:nvPr/>
        </p:nvCxnSpPr>
        <p:spPr>
          <a:xfrm>
            <a:off x="6860475" y="3002850"/>
            <a:ext cx="100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9" name="Google Shape;359;p24"/>
          <p:cNvCxnSpPr/>
          <p:nvPr/>
        </p:nvCxnSpPr>
        <p:spPr>
          <a:xfrm>
            <a:off x="6860475" y="3414450"/>
            <a:ext cx="100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0" name="Google Shape;360;p24"/>
          <p:cNvCxnSpPr/>
          <p:nvPr/>
        </p:nvCxnSpPr>
        <p:spPr>
          <a:xfrm>
            <a:off x="6860475" y="3782925"/>
            <a:ext cx="100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1" name="Google Shape;361;p24"/>
          <p:cNvCxnSpPr/>
          <p:nvPr/>
        </p:nvCxnSpPr>
        <p:spPr>
          <a:xfrm>
            <a:off x="6860475" y="4151400"/>
            <a:ext cx="100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2" name="Google Shape;362;p24"/>
          <p:cNvCxnSpPr/>
          <p:nvPr/>
        </p:nvCxnSpPr>
        <p:spPr>
          <a:xfrm>
            <a:off x="6862675" y="4592325"/>
            <a:ext cx="100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Models</a:t>
            </a:r>
            <a:endParaRPr b="1"/>
          </a:p>
        </p:txBody>
      </p:sp>
      <p:pic>
        <p:nvPicPr>
          <p:cNvPr id="368" name="Google Shape;368;p25"/>
          <p:cNvPicPr preferRelativeResize="0"/>
          <p:nvPr/>
        </p:nvPicPr>
        <p:blipFill rotWithShape="1">
          <a:blip r:embed="rId3">
            <a:alphaModFix/>
          </a:blip>
          <a:srcRect b="12922" l="27547" r="46929" t="57931"/>
          <a:stretch/>
        </p:blipFill>
        <p:spPr>
          <a:xfrm>
            <a:off x="792275" y="1793800"/>
            <a:ext cx="4180051" cy="268495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25"/>
          <p:cNvSpPr txBox="1"/>
          <p:nvPr/>
        </p:nvSpPr>
        <p:spPr>
          <a:xfrm>
            <a:off x="5058550" y="1793800"/>
            <a:ext cx="3457800" cy="2724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resnet = models.resnet50(pretrained=True)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num_features = resnet.fc.in_features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resnet.fc = nn.Sequential(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        	nn.Linear(num_features, num_output),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        	nn.Sigmoid()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    	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ct = 0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for child in resnet.children():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      	ct += 1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        </a:t>
            </a:r>
            <a:r>
              <a:rPr b="1" lang="en-GB" sz="1100">
                <a:solidFill>
                  <a:schemeClr val="accent6"/>
                </a:solidFill>
              </a:rPr>
              <a:t>	if ct &lt; 4:</a:t>
            </a:r>
            <a:endParaRPr b="1" sz="1100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            	for param in child.parameters():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                		param.requires_grad = False</a:t>
            </a:r>
            <a:endParaRPr sz="1100"/>
          </a:p>
        </p:txBody>
      </p:sp>
      <p:sp>
        <p:nvSpPr>
          <p:cNvPr id="370" name="Google Shape;370;p25"/>
          <p:cNvSpPr txBox="1"/>
          <p:nvPr>
            <p:ph idx="1" type="body"/>
          </p:nvPr>
        </p:nvSpPr>
        <p:spPr>
          <a:xfrm>
            <a:off x="878950" y="1410675"/>
            <a:ext cx="662400" cy="3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/>
              <a:t>Base</a:t>
            </a:r>
            <a:endParaRPr sz="1200"/>
          </a:p>
        </p:txBody>
      </p:sp>
      <p:sp>
        <p:nvSpPr>
          <p:cNvPr id="371" name="Google Shape;371;p25"/>
          <p:cNvSpPr txBox="1"/>
          <p:nvPr>
            <p:ph idx="1" type="body"/>
          </p:nvPr>
        </p:nvSpPr>
        <p:spPr>
          <a:xfrm>
            <a:off x="5024900" y="1410675"/>
            <a:ext cx="1457100" cy="3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940"/>
              <a:t>Resnet50</a:t>
            </a:r>
            <a:endParaRPr sz="194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Issue encountered</a:t>
            </a:r>
            <a:endParaRPr b="1"/>
          </a:p>
        </p:txBody>
      </p:sp>
      <p:pic>
        <p:nvPicPr>
          <p:cNvPr id="377" name="Google Shape;377;p26"/>
          <p:cNvPicPr preferRelativeResize="0"/>
          <p:nvPr/>
        </p:nvPicPr>
        <p:blipFill rotWithShape="1">
          <a:blip r:embed="rId3">
            <a:alphaModFix/>
          </a:blip>
          <a:srcRect b="36503" l="17929" r="61954" t="39307"/>
          <a:stretch/>
        </p:blipFill>
        <p:spPr>
          <a:xfrm>
            <a:off x="1297510" y="1799446"/>
            <a:ext cx="3873754" cy="2505103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26"/>
          <p:cNvSpPr txBox="1"/>
          <p:nvPr>
            <p:ph idx="1" type="body"/>
          </p:nvPr>
        </p:nvSpPr>
        <p:spPr>
          <a:xfrm>
            <a:off x="5672300" y="1718825"/>
            <a:ext cx="2312100" cy="27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Data</a:t>
            </a:r>
            <a:br>
              <a:rPr b="1" lang="en-GB"/>
            </a:br>
            <a:r>
              <a:rPr lang="en-GB">
                <a:solidFill>
                  <a:srgbClr val="666666"/>
                </a:solidFill>
              </a:rPr>
              <a:t>- Batch size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Model</a:t>
            </a:r>
            <a:br>
              <a:rPr lang="en-GB"/>
            </a:br>
            <a:r>
              <a:rPr lang="en-GB">
                <a:solidFill>
                  <a:srgbClr val="666666"/>
                </a:solidFill>
              </a:rPr>
              <a:t>- CNN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Criterion</a:t>
            </a:r>
            <a:br>
              <a:rPr lang="en-GB"/>
            </a:br>
            <a:r>
              <a:rPr lang="en-GB">
                <a:solidFill>
                  <a:srgbClr val="666666"/>
                </a:solidFill>
              </a:rPr>
              <a:t>- BCE loss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>
                <a:solidFill>
                  <a:schemeClr val="accent6"/>
                </a:solidFill>
              </a:rPr>
              <a:t>Optimiser</a:t>
            </a:r>
            <a:br>
              <a:rPr lang="en-GB"/>
            </a:br>
            <a:r>
              <a:rPr lang="en-GB">
                <a:solidFill>
                  <a:srgbClr val="666666"/>
                </a:solidFill>
              </a:rPr>
              <a:t>- Type</a:t>
            </a:r>
            <a:br>
              <a:rPr lang="en-GB">
                <a:solidFill>
                  <a:srgbClr val="666666"/>
                </a:solidFill>
              </a:rPr>
            </a:br>
            <a:r>
              <a:rPr lang="en-GB">
                <a:solidFill>
                  <a:srgbClr val="666666"/>
                </a:solidFill>
              </a:rPr>
              <a:t>- Learning rate</a:t>
            </a:r>
            <a:endParaRPr>
              <a:solidFill>
                <a:srgbClr val="666666"/>
              </a:solidFill>
            </a:endParaRPr>
          </a:p>
        </p:txBody>
      </p:sp>
      <p:cxnSp>
        <p:nvCxnSpPr>
          <p:cNvPr id="379" name="Google Shape;379;p26"/>
          <p:cNvCxnSpPr/>
          <p:nvPr/>
        </p:nvCxnSpPr>
        <p:spPr>
          <a:xfrm>
            <a:off x="5356500" y="1791600"/>
            <a:ext cx="0" cy="2469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0" name="Google Shape;380;p26"/>
          <p:cNvSpPr txBox="1"/>
          <p:nvPr>
            <p:ph idx="1" type="body"/>
          </p:nvPr>
        </p:nvSpPr>
        <p:spPr>
          <a:xfrm>
            <a:off x="1314825" y="1029675"/>
            <a:ext cx="4128600" cy="3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Model is not learning!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7"/>
          <p:cNvSpPr txBox="1"/>
          <p:nvPr>
            <p:ph type="title"/>
          </p:nvPr>
        </p:nvSpPr>
        <p:spPr>
          <a:xfrm>
            <a:off x="11451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Base model result</a:t>
            </a:r>
            <a:endParaRPr b="1"/>
          </a:p>
        </p:txBody>
      </p:sp>
      <p:graphicFrame>
        <p:nvGraphicFramePr>
          <p:cNvPr id="386" name="Google Shape;386;p27"/>
          <p:cNvGraphicFramePr/>
          <p:nvPr/>
        </p:nvGraphicFramePr>
        <p:xfrm>
          <a:off x="1208563" y="989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{94356D04-8006-4439-A492-417CA0EF40CC}</a:tableStyleId>
              </a:tblPr>
              <a:tblGrid>
                <a:gridCol w="750000"/>
                <a:gridCol w="1067925"/>
                <a:gridCol w="973275"/>
                <a:gridCol w="1121650"/>
                <a:gridCol w="1384675"/>
                <a:gridCol w="1108950"/>
                <a:gridCol w="1240700"/>
              </a:tblGrid>
              <a:tr h="380975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Model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Params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Train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Validation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 hMerge="1"/>
              </a:tr>
              <a:tr h="3809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Optimiser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Lr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mAP@3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best mAP@3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mAP@3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best mAP@3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</a:tr>
              <a:tr h="380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Base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Adam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0.00489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0.01289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0.00475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0.0127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</a:tr>
              <a:tr h="380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Base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Adam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0.001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0.00523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0.01289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0.00505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0.0127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</a:tr>
              <a:tr h="380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Base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Adam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0.0001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0.01282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0.01289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0.00895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0.0127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86E8"/>
                    </a:solidFill>
                  </a:tcPr>
                </a:tc>
              </a:tr>
              <a:tr h="380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Base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Adam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0.00001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0.00811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0.01289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0.00790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0.0127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80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Base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SGD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1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0.00922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0.01289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0.00826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0.0127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86E8"/>
                    </a:solidFill>
                  </a:tcPr>
                </a:tc>
              </a:tr>
              <a:tr h="380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Base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SGD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0.1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0.00786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0.01289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0.00763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0.0127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80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Base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SGD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0.05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0.00703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0.01289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0.00701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0.0127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80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Base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SGD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0.00647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0.01289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0.00659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0.0127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8"/>
          <p:cNvSpPr txBox="1"/>
          <p:nvPr>
            <p:ph type="title"/>
          </p:nvPr>
        </p:nvSpPr>
        <p:spPr>
          <a:xfrm>
            <a:off x="11451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Resnet50</a:t>
            </a:r>
            <a:r>
              <a:rPr b="1" lang="en-GB"/>
              <a:t> model result</a:t>
            </a:r>
            <a:endParaRPr b="1"/>
          </a:p>
        </p:txBody>
      </p:sp>
      <p:graphicFrame>
        <p:nvGraphicFramePr>
          <p:cNvPr id="392" name="Google Shape;392;p28"/>
          <p:cNvGraphicFramePr/>
          <p:nvPr/>
        </p:nvGraphicFramePr>
        <p:xfrm>
          <a:off x="536813" y="1720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{94356D04-8006-4439-A492-417CA0EF40CC}</a:tableStyleId>
              </a:tblPr>
              <a:tblGrid>
                <a:gridCol w="961700"/>
                <a:gridCol w="1152050"/>
                <a:gridCol w="1000200"/>
                <a:gridCol w="1014050"/>
                <a:gridCol w="1492275"/>
                <a:gridCol w="1028225"/>
                <a:gridCol w="1469325"/>
              </a:tblGrid>
              <a:tr h="380975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Model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Params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Train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Validation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 hMerge="1"/>
              </a:tr>
              <a:tr h="3809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Optimiser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Lr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mAP@3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best mAP@3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mAP@3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best mAP@3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</a:tr>
              <a:tr h="380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Base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Adam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0.0001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0.01282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0.01289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0.00895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0.0127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80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Resnet50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69CD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Adam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69CD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0.0001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69CD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0.01289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69CD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0.01289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69CD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0.00982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69CD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0.0127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69CD6"/>
                    </a:solidFill>
                  </a:tcPr>
                </a:tc>
              </a:tr>
              <a:tr h="380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Base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SGD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1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0.00922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0.01289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0.00826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0.0127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80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Resnet50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SGD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1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0.00334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0.01289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0.00337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0.0127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Result</a:t>
            </a:r>
            <a:endParaRPr b="1"/>
          </a:p>
        </p:txBody>
      </p:sp>
      <p:sp>
        <p:nvSpPr>
          <p:cNvPr id="398" name="Google Shape;398;p29"/>
          <p:cNvSpPr txBox="1"/>
          <p:nvPr>
            <p:ph idx="4294967295" type="body"/>
          </p:nvPr>
        </p:nvSpPr>
        <p:spPr>
          <a:xfrm>
            <a:off x="1389350" y="3557950"/>
            <a:ext cx="4836600" cy="16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The best multiclass model is expected to predict a genre with </a:t>
            </a:r>
            <a:br>
              <a:rPr lang="en-GB"/>
            </a:br>
            <a:br>
              <a:rPr lang="en-GB"/>
            </a:br>
            <a:r>
              <a:rPr lang="en-GB"/>
              <a:t>mAP@3: </a:t>
            </a:r>
            <a:br>
              <a:rPr lang="en-GB"/>
            </a:br>
            <a:r>
              <a:rPr b="1" lang="en-GB" sz="1600">
                <a:solidFill>
                  <a:schemeClr val="accent6"/>
                </a:solidFill>
              </a:rPr>
              <a:t>0.00798</a:t>
            </a:r>
            <a:r>
              <a:rPr b="1" lang="en-GB" sz="1600"/>
              <a:t> / 0.01000</a:t>
            </a:r>
            <a:endParaRPr b="1" sz="1600"/>
          </a:p>
        </p:txBody>
      </p:sp>
      <p:graphicFrame>
        <p:nvGraphicFramePr>
          <p:cNvPr id="399" name="Google Shape;399;p29"/>
          <p:cNvGraphicFramePr/>
          <p:nvPr/>
        </p:nvGraphicFramePr>
        <p:xfrm>
          <a:off x="444263" y="1644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{94356D04-8006-4439-A492-417CA0EF40CC}</a:tableStyleId>
              </a:tblPr>
              <a:tblGrid>
                <a:gridCol w="1214025"/>
                <a:gridCol w="981425"/>
                <a:gridCol w="1038850"/>
                <a:gridCol w="1053250"/>
                <a:gridCol w="1549950"/>
                <a:gridCol w="1067975"/>
                <a:gridCol w="1526125"/>
              </a:tblGrid>
              <a:tr h="380975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Model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Params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Train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Validation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 hMerge="1"/>
              </a:tr>
              <a:tr h="3809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Optimiser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Lr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mAP@3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best mAP@3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mAP@3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best mAP@3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</a:tr>
              <a:tr h="377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Resnet50 -1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Adam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0.0001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0.01289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0.01289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0.00982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0.0127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63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Resnet50 -2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Adam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0.0001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0.01289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0.01289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0.00988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0.0127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Summary</a:t>
            </a:r>
            <a:endParaRPr b="1"/>
          </a:p>
        </p:txBody>
      </p:sp>
      <p:sp>
        <p:nvSpPr>
          <p:cNvPr id="405" name="Google Shape;405;p30"/>
          <p:cNvSpPr txBox="1"/>
          <p:nvPr>
            <p:ph idx="1" type="body"/>
          </p:nvPr>
        </p:nvSpPr>
        <p:spPr>
          <a:xfrm>
            <a:off x="1297500" y="1567550"/>
            <a:ext cx="6309000" cy="31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GB" sz="1500"/>
              <a:t>Collected and organised image files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GB" sz="1500">
                <a:solidFill>
                  <a:schemeClr val="accent4"/>
                </a:solidFill>
              </a:rPr>
              <a:t>Labeled the collected image files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GB" sz="1500"/>
              <a:t>Created custom dataset for image files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GB" sz="1500"/>
              <a:t>Created multiclass CNN model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GB" sz="1500"/>
              <a:t>Created multilabel CNN model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GB" sz="1500"/>
              <a:t>Used different metrics for multilabel classification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GB" sz="1500"/>
              <a:t>Used transfer learning and created resnet50 for my dataset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GB" sz="1500">
                <a:solidFill>
                  <a:schemeClr val="accent4"/>
                </a:solidFill>
              </a:rPr>
              <a:t>Used data transform for regularization</a:t>
            </a:r>
            <a:endParaRPr sz="1500">
              <a:solidFill>
                <a:schemeClr val="accent4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GB" sz="1500"/>
              <a:t>Understood the impact of the learning rate </a:t>
            </a:r>
            <a:r>
              <a:rPr lang="en-GB" sz="1500"/>
              <a:t>between optimisers</a:t>
            </a:r>
            <a:endParaRPr sz="1500"/>
          </a:p>
        </p:txBody>
      </p:sp>
      <p:sp>
        <p:nvSpPr>
          <p:cNvPr id="406" name="Google Shape;406;p30"/>
          <p:cNvSpPr txBox="1"/>
          <p:nvPr>
            <p:ph idx="1" type="body"/>
          </p:nvPr>
        </p:nvSpPr>
        <p:spPr>
          <a:xfrm>
            <a:off x="1314825" y="1029675"/>
            <a:ext cx="4128600" cy="3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What I achieved from the project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Summary</a:t>
            </a:r>
            <a:endParaRPr b="1"/>
          </a:p>
        </p:txBody>
      </p:sp>
      <p:sp>
        <p:nvSpPr>
          <p:cNvPr id="412" name="Google Shape;412;p31"/>
          <p:cNvSpPr txBox="1"/>
          <p:nvPr>
            <p:ph idx="1" type="body"/>
          </p:nvPr>
        </p:nvSpPr>
        <p:spPr>
          <a:xfrm>
            <a:off x="1314825" y="1029675"/>
            <a:ext cx="4128600" cy="3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What I need to do in future</a:t>
            </a:r>
            <a:endParaRPr/>
          </a:p>
        </p:txBody>
      </p:sp>
      <p:grpSp>
        <p:nvGrpSpPr>
          <p:cNvPr id="413" name="Google Shape;413;p31"/>
          <p:cNvGrpSpPr/>
          <p:nvPr/>
        </p:nvGrpSpPr>
        <p:grpSpPr>
          <a:xfrm rot="5400000">
            <a:off x="3890531" y="2486863"/>
            <a:ext cx="406232" cy="305273"/>
            <a:chOff x="831662" y="1698237"/>
            <a:chExt cx="1232875" cy="1032375"/>
          </a:xfrm>
        </p:grpSpPr>
        <p:sp>
          <p:nvSpPr>
            <p:cNvPr id="414" name="Google Shape;414;p31"/>
            <p:cNvSpPr/>
            <p:nvPr/>
          </p:nvSpPr>
          <p:spPr>
            <a:xfrm rot="-5400000">
              <a:off x="653450" y="1876450"/>
              <a:ext cx="1032375" cy="675950"/>
            </a:xfrm>
            <a:prstGeom prst="flowChartInputOutput">
              <a:avLst/>
            </a:prstGeom>
            <a:solidFill>
              <a:srgbClr val="00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 rot="-5400000">
              <a:off x="927700" y="1876450"/>
              <a:ext cx="1032375" cy="675950"/>
            </a:xfrm>
            <a:prstGeom prst="flowChartInputOutput">
              <a:avLst/>
            </a:prstGeom>
            <a:solidFill>
              <a:srgbClr val="00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 rot="-5400000">
              <a:off x="1210375" y="1876450"/>
              <a:ext cx="1032375" cy="675950"/>
            </a:xfrm>
            <a:prstGeom prst="flowChartInputOutpu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7" name="Google Shape;417;p31"/>
          <p:cNvGrpSpPr/>
          <p:nvPr/>
        </p:nvGrpSpPr>
        <p:grpSpPr>
          <a:xfrm rot="5400000">
            <a:off x="3424225" y="2486863"/>
            <a:ext cx="406232" cy="305273"/>
            <a:chOff x="831662" y="1698237"/>
            <a:chExt cx="1232875" cy="1032375"/>
          </a:xfrm>
        </p:grpSpPr>
        <p:sp>
          <p:nvSpPr>
            <p:cNvPr id="418" name="Google Shape;418;p31"/>
            <p:cNvSpPr/>
            <p:nvPr/>
          </p:nvSpPr>
          <p:spPr>
            <a:xfrm rot="-5400000">
              <a:off x="653450" y="1876450"/>
              <a:ext cx="1032375" cy="675950"/>
            </a:xfrm>
            <a:prstGeom prst="flowChartInputOutput">
              <a:avLst/>
            </a:prstGeom>
            <a:solidFill>
              <a:srgbClr val="00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 rot="-5400000">
              <a:off x="927700" y="1876450"/>
              <a:ext cx="1032375" cy="675950"/>
            </a:xfrm>
            <a:prstGeom prst="flowChartInputOutput">
              <a:avLst/>
            </a:prstGeom>
            <a:solidFill>
              <a:srgbClr val="00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 rot="-5400000">
              <a:off x="1210375" y="1876450"/>
              <a:ext cx="1032375" cy="675950"/>
            </a:xfrm>
            <a:prstGeom prst="flowChartInputOutpu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" name="Google Shape;421;p31"/>
          <p:cNvGrpSpPr/>
          <p:nvPr/>
        </p:nvGrpSpPr>
        <p:grpSpPr>
          <a:xfrm rot="5400000">
            <a:off x="2927741" y="2486863"/>
            <a:ext cx="406232" cy="305273"/>
            <a:chOff x="831662" y="1698237"/>
            <a:chExt cx="1232875" cy="1032375"/>
          </a:xfrm>
        </p:grpSpPr>
        <p:sp>
          <p:nvSpPr>
            <p:cNvPr id="422" name="Google Shape;422;p31"/>
            <p:cNvSpPr/>
            <p:nvPr/>
          </p:nvSpPr>
          <p:spPr>
            <a:xfrm rot="-5400000">
              <a:off x="653450" y="1876450"/>
              <a:ext cx="1032375" cy="675950"/>
            </a:xfrm>
            <a:prstGeom prst="flowChartInputOutput">
              <a:avLst/>
            </a:prstGeom>
            <a:solidFill>
              <a:srgbClr val="00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 rot="-5400000">
              <a:off x="927700" y="1876450"/>
              <a:ext cx="1032375" cy="675950"/>
            </a:xfrm>
            <a:prstGeom prst="flowChartInputOutput">
              <a:avLst/>
            </a:prstGeom>
            <a:solidFill>
              <a:srgbClr val="00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 rot="-5400000">
              <a:off x="1210375" y="1876450"/>
              <a:ext cx="1032375" cy="675950"/>
            </a:xfrm>
            <a:prstGeom prst="flowChartInputOutpu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5" name="Google Shape;425;p31"/>
          <p:cNvGrpSpPr/>
          <p:nvPr/>
        </p:nvGrpSpPr>
        <p:grpSpPr>
          <a:xfrm rot="5400000">
            <a:off x="2328225" y="2514292"/>
            <a:ext cx="406232" cy="305273"/>
            <a:chOff x="831662" y="1698237"/>
            <a:chExt cx="1232875" cy="1032375"/>
          </a:xfrm>
        </p:grpSpPr>
        <p:sp>
          <p:nvSpPr>
            <p:cNvPr id="426" name="Google Shape;426;p31"/>
            <p:cNvSpPr/>
            <p:nvPr/>
          </p:nvSpPr>
          <p:spPr>
            <a:xfrm rot="-5400000">
              <a:off x="653450" y="1876450"/>
              <a:ext cx="1032375" cy="675950"/>
            </a:xfrm>
            <a:prstGeom prst="flowChartInputOutput">
              <a:avLst/>
            </a:prstGeom>
            <a:solidFill>
              <a:srgbClr val="00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 rot="-5400000">
              <a:off x="927700" y="1876450"/>
              <a:ext cx="1032375" cy="675950"/>
            </a:xfrm>
            <a:prstGeom prst="flowChartInputOutput">
              <a:avLst/>
            </a:prstGeom>
            <a:solidFill>
              <a:srgbClr val="00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 rot="-5400000">
              <a:off x="1210375" y="1876450"/>
              <a:ext cx="1032375" cy="675950"/>
            </a:xfrm>
            <a:prstGeom prst="flowChartInputOutpu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9" name="Google Shape;429;p31"/>
          <p:cNvGrpSpPr/>
          <p:nvPr/>
        </p:nvGrpSpPr>
        <p:grpSpPr>
          <a:xfrm rot="5400000">
            <a:off x="1861920" y="2514292"/>
            <a:ext cx="406232" cy="305273"/>
            <a:chOff x="831662" y="1698237"/>
            <a:chExt cx="1232875" cy="1032375"/>
          </a:xfrm>
        </p:grpSpPr>
        <p:sp>
          <p:nvSpPr>
            <p:cNvPr id="430" name="Google Shape;430;p31"/>
            <p:cNvSpPr/>
            <p:nvPr/>
          </p:nvSpPr>
          <p:spPr>
            <a:xfrm rot="-5400000">
              <a:off x="653450" y="1876450"/>
              <a:ext cx="1032375" cy="675950"/>
            </a:xfrm>
            <a:prstGeom prst="flowChartInputOutput">
              <a:avLst/>
            </a:prstGeom>
            <a:solidFill>
              <a:srgbClr val="00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 rot="-5400000">
              <a:off x="927700" y="1876450"/>
              <a:ext cx="1032375" cy="675950"/>
            </a:xfrm>
            <a:prstGeom prst="flowChartInputOutput">
              <a:avLst/>
            </a:prstGeom>
            <a:solidFill>
              <a:srgbClr val="00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 rot="-5400000">
              <a:off x="1210375" y="1876450"/>
              <a:ext cx="1032375" cy="675950"/>
            </a:xfrm>
            <a:prstGeom prst="flowChartInputOutpu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3" name="Google Shape;433;p31"/>
          <p:cNvGrpSpPr/>
          <p:nvPr/>
        </p:nvGrpSpPr>
        <p:grpSpPr>
          <a:xfrm rot="5400000">
            <a:off x="1365436" y="2514292"/>
            <a:ext cx="406232" cy="305273"/>
            <a:chOff x="831662" y="1698237"/>
            <a:chExt cx="1232875" cy="1032375"/>
          </a:xfrm>
        </p:grpSpPr>
        <p:sp>
          <p:nvSpPr>
            <p:cNvPr id="434" name="Google Shape;434;p31"/>
            <p:cNvSpPr/>
            <p:nvPr/>
          </p:nvSpPr>
          <p:spPr>
            <a:xfrm rot="-5400000">
              <a:off x="653450" y="1876450"/>
              <a:ext cx="1032375" cy="675950"/>
            </a:xfrm>
            <a:prstGeom prst="flowChartInputOutput">
              <a:avLst/>
            </a:prstGeom>
            <a:solidFill>
              <a:srgbClr val="00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 rot="-5400000">
              <a:off x="927700" y="1876450"/>
              <a:ext cx="1032375" cy="675950"/>
            </a:xfrm>
            <a:prstGeom prst="flowChartInputOutput">
              <a:avLst/>
            </a:prstGeom>
            <a:solidFill>
              <a:srgbClr val="00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 rot="-5400000">
              <a:off x="1210375" y="1876450"/>
              <a:ext cx="1032375" cy="675950"/>
            </a:xfrm>
            <a:prstGeom prst="flowChartInputOutpu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7" name="Google Shape;437;p31"/>
          <p:cNvSpPr/>
          <p:nvPr/>
        </p:nvSpPr>
        <p:spPr>
          <a:xfrm>
            <a:off x="2342775" y="3933625"/>
            <a:ext cx="13107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/>
              <a:t>CNN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/>
              <a:t>Model</a:t>
            </a:r>
            <a:endParaRPr b="1" sz="1200"/>
          </a:p>
        </p:txBody>
      </p:sp>
      <p:cxnSp>
        <p:nvCxnSpPr>
          <p:cNvPr id="438" name="Google Shape;438;p31"/>
          <p:cNvCxnSpPr>
            <a:endCxn id="437" idx="0"/>
          </p:cNvCxnSpPr>
          <p:nvPr/>
        </p:nvCxnSpPr>
        <p:spPr>
          <a:xfrm flipH="1">
            <a:off x="2998125" y="3204025"/>
            <a:ext cx="476400" cy="72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9" name="Google Shape;439;p31"/>
          <p:cNvCxnSpPr>
            <a:endCxn id="414" idx="1"/>
          </p:cNvCxnSpPr>
          <p:nvPr/>
        </p:nvCxnSpPr>
        <p:spPr>
          <a:xfrm>
            <a:off x="3791247" y="1911683"/>
            <a:ext cx="302400" cy="52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40" name="Google Shape;440;p31"/>
          <p:cNvCxnSpPr>
            <a:endCxn id="422" idx="0"/>
          </p:cNvCxnSpPr>
          <p:nvPr/>
        </p:nvCxnSpPr>
        <p:spPr>
          <a:xfrm flipH="1">
            <a:off x="3161384" y="1839983"/>
            <a:ext cx="263400" cy="59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41" name="Google Shape;441;p31"/>
          <p:cNvCxnSpPr/>
          <p:nvPr/>
        </p:nvCxnSpPr>
        <p:spPr>
          <a:xfrm flipH="1" rot="-5400000">
            <a:off x="3347803" y="2136936"/>
            <a:ext cx="520200" cy="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442" name="Google Shape;442;p31"/>
          <p:cNvSpPr/>
          <p:nvPr/>
        </p:nvSpPr>
        <p:spPr>
          <a:xfrm>
            <a:off x="3207243" y="1644430"/>
            <a:ext cx="779100" cy="3441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GAME</a:t>
            </a:r>
            <a:endParaRPr b="1" sz="1000"/>
          </a:p>
        </p:txBody>
      </p:sp>
      <p:cxnSp>
        <p:nvCxnSpPr>
          <p:cNvPr id="443" name="Google Shape;443;p31"/>
          <p:cNvCxnSpPr/>
          <p:nvPr/>
        </p:nvCxnSpPr>
        <p:spPr>
          <a:xfrm flipH="1" rot="-5400000">
            <a:off x="2181657" y="2022671"/>
            <a:ext cx="524700" cy="30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44" name="Google Shape;444;p31"/>
          <p:cNvCxnSpPr/>
          <p:nvPr/>
        </p:nvCxnSpPr>
        <p:spPr>
          <a:xfrm rot="5400000">
            <a:off x="1496546" y="2006558"/>
            <a:ext cx="596400" cy="26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45" name="Google Shape;445;p31"/>
          <p:cNvCxnSpPr/>
          <p:nvPr/>
        </p:nvCxnSpPr>
        <p:spPr>
          <a:xfrm flipH="1" rot="-5400000">
            <a:off x="1849554" y="2197038"/>
            <a:ext cx="520200" cy="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446" name="Google Shape;446;p31"/>
          <p:cNvSpPr/>
          <p:nvPr/>
        </p:nvSpPr>
        <p:spPr>
          <a:xfrm>
            <a:off x="1708994" y="1644430"/>
            <a:ext cx="779100" cy="3441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GAME</a:t>
            </a:r>
            <a:endParaRPr b="1" sz="1000"/>
          </a:p>
        </p:txBody>
      </p:sp>
      <p:cxnSp>
        <p:nvCxnSpPr>
          <p:cNvPr id="447" name="Google Shape;447;p31"/>
          <p:cNvCxnSpPr/>
          <p:nvPr/>
        </p:nvCxnSpPr>
        <p:spPr>
          <a:xfrm>
            <a:off x="2162175" y="3238500"/>
            <a:ext cx="598500" cy="64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8" name="Google Shape;448;p31"/>
          <p:cNvCxnSpPr/>
          <p:nvPr/>
        </p:nvCxnSpPr>
        <p:spPr>
          <a:xfrm rot="-5400000">
            <a:off x="3594924" y="2727787"/>
            <a:ext cx="361500" cy="59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49" name="Google Shape;449;p31"/>
          <p:cNvCxnSpPr>
            <a:endCxn id="424" idx="3"/>
          </p:cNvCxnSpPr>
          <p:nvPr/>
        </p:nvCxnSpPr>
        <p:spPr>
          <a:xfrm rot="10800000">
            <a:off x="3100330" y="2842616"/>
            <a:ext cx="374400" cy="34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50" name="Google Shape;450;p31"/>
          <p:cNvCxnSpPr>
            <a:endCxn id="420" idx="3"/>
          </p:cNvCxnSpPr>
          <p:nvPr/>
        </p:nvCxnSpPr>
        <p:spPr>
          <a:xfrm flipH="1" rot="10800000">
            <a:off x="3499014" y="2842616"/>
            <a:ext cx="97800" cy="33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51" name="Google Shape;451;p31"/>
          <p:cNvCxnSpPr>
            <a:endCxn id="428" idx="3"/>
          </p:cNvCxnSpPr>
          <p:nvPr/>
        </p:nvCxnSpPr>
        <p:spPr>
          <a:xfrm flipH="1" rot="10800000">
            <a:off x="2187014" y="2870044"/>
            <a:ext cx="313800" cy="34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52" name="Google Shape;452;p31"/>
          <p:cNvCxnSpPr>
            <a:endCxn id="436" idx="3"/>
          </p:cNvCxnSpPr>
          <p:nvPr/>
        </p:nvCxnSpPr>
        <p:spPr>
          <a:xfrm rot="10800000">
            <a:off x="1538025" y="2870044"/>
            <a:ext cx="615600" cy="35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53" name="Google Shape;453;p31"/>
          <p:cNvCxnSpPr>
            <a:endCxn id="432" idx="3"/>
          </p:cNvCxnSpPr>
          <p:nvPr/>
        </p:nvCxnSpPr>
        <p:spPr>
          <a:xfrm rot="10800000">
            <a:off x="2034509" y="2870044"/>
            <a:ext cx="141300" cy="35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454" name="Google Shape;454;p31"/>
          <p:cNvSpPr txBox="1"/>
          <p:nvPr>
            <p:ph idx="1" type="body"/>
          </p:nvPr>
        </p:nvSpPr>
        <p:spPr>
          <a:xfrm>
            <a:off x="4665800" y="1567550"/>
            <a:ext cx="4298400" cy="31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Organising the coding to</a:t>
            </a:r>
            <a:br>
              <a:rPr lang="en-GB"/>
            </a:br>
            <a:r>
              <a:rPr b="1" lang="en-GB"/>
              <a:t>tune the hyper parameters &amp; compare models</a:t>
            </a:r>
            <a:br>
              <a:rPr lang="en-GB"/>
            </a:br>
            <a:r>
              <a:rPr lang="en-GB"/>
              <a:t>a</a:t>
            </a:r>
            <a:r>
              <a:rPr lang="en-GB"/>
              <a:t>utomatically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Implementing 3D multilabel CNN model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Predicting more features than a genre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Using description as feature for deep learning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/>
          <p:nvPr/>
        </p:nvSpPr>
        <p:spPr>
          <a:xfrm>
            <a:off x="1203600" y="1649400"/>
            <a:ext cx="1226700" cy="58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Screenshots</a:t>
            </a:r>
            <a:endParaRPr sz="1200"/>
          </a:p>
        </p:txBody>
      </p:sp>
      <p:sp>
        <p:nvSpPr>
          <p:cNvPr id="141" name="Google Shape;141;p14"/>
          <p:cNvSpPr/>
          <p:nvPr/>
        </p:nvSpPr>
        <p:spPr>
          <a:xfrm>
            <a:off x="2961550" y="1649400"/>
            <a:ext cx="1226700" cy="58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Description</a:t>
            </a:r>
            <a:endParaRPr sz="1200"/>
          </a:p>
        </p:txBody>
      </p:sp>
      <p:sp>
        <p:nvSpPr>
          <p:cNvPr id="142" name="Google Shape;142;p14"/>
          <p:cNvSpPr/>
          <p:nvPr/>
        </p:nvSpPr>
        <p:spPr>
          <a:xfrm>
            <a:off x="925275" y="3142850"/>
            <a:ext cx="3516000" cy="1492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4"/>
          <p:cNvSpPr/>
          <p:nvPr/>
        </p:nvSpPr>
        <p:spPr>
          <a:xfrm>
            <a:off x="1243688" y="4055550"/>
            <a:ext cx="860100" cy="3930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Style</a:t>
            </a:r>
            <a:endParaRPr sz="1000"/>
          </a:p>
        </p:txBody>
      </p:sp>
      <p:sp>
        <p:nvSpPr>
          <p:cNvPr id="144" name="Google Shape;144;p14"/>
          <p:cNvSpPr/>
          <p:nvPr/>
        </p:nvSpPr>
        <p:spPr>
          <a:xfrm>
            <a:off x="2327388" y="3359375"/>
            <a:ext cx="860100" cy="3930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Theme</a:t>
            </a:r>
            <a:endParaRPr sz="1000"/>
          </a:p>
        </p:txBody>
      </p:sp>
      <p:sp>
        <p:nvSpPr>
          <p:cNvPr id="145" name="Google Shape;145;p14"/>
          <p:cNvSpPr/>
          <p:nvPr/>
        </p:nvSpPr>
        <p:spPr>
          <a:xfrm>
            <a:off x="4772225" y="1610200"/>
            <a:ext cx="1226700" cy="58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Tabular data</a:t>
            </a:r>
            <a:endParaRPr sz="1200"/>
          </a:p>
        </p:txBody>
      </p:sp>
      <p:sp>
        <p:nvSpPr>
          <p:cNvPr id="146" name="Google Shape;146;p14"/>
          <p:cNvSpPr/>
          <p:nvPr/>
        </p:nvSpPr>
        <p:spPr>
          <a:xfrm>
            <a:off x="1243688" y="3359375"/>
            <a:ext cx="860100" cy="3930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Genre</a:t>
            </a:r>
            <a:endParaRPr sz="1000"/>
          </a:p>
        </p:txBody>
      </p:sp>
      <p:sp>
        <p:nvSpPr>
          <p:cNvPr id="147" name="Google Shape;147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Motivation</a:t>
            </a:r>
            <a:endParaRPr b="1"/>
          </a:p>
        </p:txBody>
      </p:sp>
      <p:sp>
        <p:nvSpPr>
          <p:cNvPr id="148" name="Google Shape;148;p14"/>
          <p:cNvSpPr txBox="1"/>
          <p:nvPr>
            <p:ph idx="4294967295" type="subTitle"/>
          </p:nvPr>
        </p:nvSpPr>
        <p:spPr>
          <a:xfrm>
            <a:off x="1297500" y="93440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Feature Engineering</a:t>
            </a:r>
            <a:endParaRPr/>
          </a:p>
        </p:txBody>
      </p:sp>
      <p:cxnSp>
        <p:nvCxnSpPr>
          <p:cNvPr id="149" name="Google Shape;149;p14"/>
          <p:cNvCxnSpPr>
            <a:stCxn id="140" idx="2"/>
          </p:cNvCxnSpPr>
          <p:nvPr/>
        </p:nvCxnSpPr>
        <p:spPr>
          <a:xfrm>
            <a:off x="1816950" y="2231100"/>
            <a:ext cx="0" cy="90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0" name="Google Shape;150;p14"/>
          <p:cNvSpPr/>
          <p:nvPr/>
        </p:nvSpPr>
        <p:spPr>
          <a:xfrm>
            <a:off x="1342650" y="2423463"/>
            <a:ext cx="948600" cy="3930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CNN</a:t>
            </a:r>
            <a:endParaRPr b="1">
              <a:solidFill>
                <a:schemeClr val="lt1"/>
              </a:solidFill>
            </a:endParaRPr>
          </a:p>
        </p:txBody>
      </p:sp>
      <p:cxnSp>
        <p:nvCxnSpPr>
          <p:cNvPr id="151" name="Google Shape;151;p14"/>
          <p:cNvCxnSpPr/>
          <p:nvPr/>
        </p:nvCxnSpPr>
        <p:spPr>
          <a:xfrm>
            <a:off x="3510550" y="2231100"/>
            <a:ext cx="0" cy="90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2" name="Google Shape;152;p14"/>
          <p:cNvSpPr/>
          <p:nvPr/>
        </p:nvSpPr>
        <p:spPr>
          <a:xfrm>
            <a:off x="2961550" y="2414275"/>
            <a:ext cx="1226700" cy="3930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CNN/RNN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53" name="Google Shape;153;p14"/>
          <p:cNvSpPr/>
          <p:nvPr/>
        </p:nvSpPr>
        <p:spPr>
          <a:xfrm>
            <a:off x="2327388" y="4055550"/>
            <a:ext cx="860100" cy="3930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Mood</a:t>
            </a:r>
            <a:endParaRPr sz="1000"/>
          </a:p>
        </p:txBody>
      </p:sp>
      <p:sp>
        <p:nvSpPr>
          <p:cNvPr id="154" name="Google Shape;154;p14"/>
          <p:cNvSpPr/>
          <p:nvPr/>
        </p:nvSpPr>
        <p:spPr>
          <a:xfrm>
            <a:off x="4765925" y="3142850"/>
            <a:ext cx="1310400" cy="1492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4"/>
          <p:cNvSpPr txBox="1"/>
          <p:nvPr/>
        </p:nvSpPr>
        <p:spPr>
          <a:xfrm>
            <a:off x="3510550" y="3567625"/>
            <a:ext cx="51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...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6" name="Google Shape;156;p14"/>
          <p:cNvCxnSpPr/>
          <p:nvPr/>
        </p:nvCxnSpPr>
        <p:spPr>
          <a:xfrm>
            <a:off x="5385575" y="2231100"/>
            <a:ext cx="0" cy="90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7" name="Google Shape;157;p14"/>
          <p:cNvSpPr/>
          <p:nvPr/>
        </p:nvSpPr>
        <p:spPr>
          <a:xfrm>
            <a:off x="5031713" y="3359375"/>
            <a:ext cx="860100" cy="3930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Publisher</a:t>
            </a:r>
            <a:endParaRPr sz="1000"/>
          </a:p>
        </p:txBody>
      </p:sp>
      <p:sp>
        <p:nvSpPr>
          <p:cNvPr id="158" name="Google Shape;158;p14"/>
          <p:cNvSpPr/>
          <p:nvPr/>
        </p:nvSpPr>
        <p:spPr>
          <a:xfrm>
            <a:off x="5031713" y="4055550"/>
            <a:ext cx="860100" cy="3930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Developer</a:t>
            </a:r>
            <a:endParaRPr sz="1000"/>
          </a:p>
        </p:txBody>
      </p:sp>
      <p:sp>
        <p:nvSpPr>
          <p:cNvPr id="159" name="Google Shape;159;p14"/>
          <p:cNvSpPr txBox="1"/>
          <p:nvPr/>
        </p:nvSpPr>
        <p:spPr>
          <a:xfrm>
            <a:off x="5203025" y="3655350"/>
            <a:ext cx="51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...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14"/>
          <p:cNvSpPr/>
          <p:nvPr/>
        </p:nvSpPr>
        <p:spPr>
          <a:xfrm>
            <a:off x="7588250" y="3598250"/>
            <a:ext cx="1226700" cy="58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Predict</a:t>
            </a:r>
            <a:br>
              <a:rPr lang="en-GB" sz="1200"/>
            </a:br>
            <a:r>
              <a:rPr lang="en-GB" sz="1200"/>
              <a:t>Sales/Score</a:t>
            </a:r>
            <a:endParaRPr sz="1200"/>
          </a:p>
        </p:txBody>
      </p:sp>
      <p:cxnSp>
        <p:nvCxnSpPr>
          <p:cNvPr id="161" name="Google Shape;161;p14"/>
          <p:cNvCxnSpPr>
            <a:stCxn id="154" idx="3"/>
            <a:endCxn id="160" idx="1"/>
          </p:cNvCxnSpPr>
          <p:nvPr/>
        </p:nvCxnSpPr>
        <p:spPr>
          <a:xfrm>
            <a:off x="6076325" y="3889100"/>
            <a:ext cx="151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" name="Google Shape;162;p14"/>
          <p:cNvSpPr/>
          <p:nvPr/>
        </p:nvSpPr>
        <p:spPr>
          <a:xfrm>
            <a:off x="6337825" y="3585000"/>
            <a:ext cx="907200" cy="5409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Meta model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63" name="Google Shape;163;p14"/>
          <p:cNvSpPr/>
          <p:nvPr/>
        </p:nvSpPr>
        <p:spPr>
          <a:xfrm>
            <a:off x="4497100" y="3755975"/>
            <a:ext cx="198900" cy="2235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32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Thank you!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Project brief</a:t>
            </a:r>
            <a:endParaRPr b="1"/>
          </a:p>
        </p:txBody>
      </p:sp>
      <p:sp>
        <p:nvSpPr>
          <p:cNvPr id="169" name="Google Shape;169;p15"/>
          <p:cNvSpPr txBox="1"/>
          <p:nvPr>
            <p:ph idx="1" type="body"/>
          </p:nvPr>
        </p:nvSpPr>
        <p:spPr>
          <a:xfrm>
            <a:off x="1297500" y="1883650"/>
            <a:ext cx="3473100" cy="23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Goal:</a:t>
            </a:r>
            <a:br>
              <a:rPr lang="en-GB"/>
            </a:br>
            <a:r>
              <a:rPr lang="en-GB"/>
              <a:t>Predict a game genre from screenshots</a:t>
            </a:r>
            <a:br>
              <a:rPr lang="en-GB"/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Dataset resource:</a:t>
            </a:r>
            <a:br>
              <a:rPr lang="en-GB"/>
            </a:br>
            <a:r>
              <a:rPr lang="en-GB"/>
              <a:t>Steam website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br>
              <a:rPr b="1" lang="en-GB"/>
            </a:br>
            <a:r>
              <a:rPr b="1" lang="en-GB"/>
              <a:t>Model:</a:t>
            </a:r>
            <a:br>
              <a:rPr lang="en-GB"/>
            </a:br>
            <a:r>
              <a:rPr lang="en-GB"/>
              <a:t>Convolutional Neural Network</a:t>
            </a:r>
            <a:endParaRPr/>
          </a:p>
        </p:txBody>
      </p:sp>
      <p:cxnSp>
        <p:nvCxnSpPr>
          <p:cNvPr id="170" name="Google Shape;170;p15"/>
          <p:cNvCxnSpPr/>
          <p:nvPr/>
        </p:nvCxnSpPr>
        <p:spPr>
          <a:xfrm>
            <a:off x="6975425" y="3229252"/>
            <a:ext cx="0" cy="106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1" name="Google Shape;171;p15"/>
          <p:cNvSpPr txBox="1"/>
          <p:nvPr/>
        </p:nvSpPr>
        <p:spPr>
          <a:xfrm>
            <a:off x="6363100" y="4235175"/>
            <a:ext cx="131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Strategy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2" name="Google Shape;172;p15"/>
          <p:cNvPicPr preferRelativeResize="0"/>
          <p:nvPr/>
        </p:nvPicPr>
        <p:blipFill rotWithShape="1">
          <a:blip r:embed="rId3">
            <a:alphaModFix/>
          </a:blip>
          <a:srcRect b="25033" l="26810" r="41596" t="28085"/>
          <a:stretch/>
        </p:blipFill>
        <p:spPr>
          <a:xfrm>
            <a:off x="5575400" y="925100"/>
            <a:ext cx="2888827" cy="24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5"/>
          <p:cNvSpPr/>
          <p:nvPr/>
        </p:nvSpPr>
        <p:spPr>
          <a:xfrm>
            <a:off x="6502775" y="3563900"/>
            <a:ext cx="945300" cy="3930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CNN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Dataset</a:t>
            </a:r>
            <a:endParaRPr b="1"/>
          </a:p>
        </p:txBody>
      </p:sp>
      <p:pic>
        <p:nvPicPr>
          <p:cNvPr id="179" name="Google Shape;179;p16"/>
          <p:cNvPicPr preferRelativeResize="0"/>
          <p:nvPr/>
        </p:nvPicPr>
        <p:blipFill rotWithShape="1">
          <a:blip r:embed="rId3">
            <a:alphaModFix/>
          </a:blip>
          <a:srcRect b="7377" l="16610" r="11296" t="16956"/>
          <a:stretch/>
        </p:blipFill>
        <p:spPr>
          <a:xfrm>
            <a:off x="1341700" y="968225"/>
            <a:ext cx="6591950" cy="389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Targets</a:t>
            </a:r>
            <a:endParaRPr b="1"/>
          </a:p>
        </p:txBody>
      </p:sp>
      <p:sp>
        <p:nvSpPr>
          <p:cNvPr id="185" name="Google Shape;185;p17"/>
          <p:cNvSpPr txBox="1"/>
          <p:nvPr>
            <p:ph idx="1" type="body"/>
          </p:nvPr>
        </p:nvSpPr>
        <p:spPr>
          <a:xfrm>
            <a:off x="1314825" y="1029675"/>
            <a:ext cx="4128600" cy="3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Base: popular user-defined tags</a:t>
            </a:r>
            <a:endParaRPr/>
          </a:p>
        </p:txBody>
      </p:sp>
      <p:pic>
        <p:nvPicPr>
          <p:cNvPr id="186" name="Google Shape;186;p17"/>
          <p:cNvPicPr preferRelativeResize="0"/>
          <p:nvPr/>
        </p:nvPicPr>
        <p:blipFill rotWithShape="1">
          <a:blip r:embed="rId3">
            <a:alphaModFix/>
          </a:blip>
          <a:srcRect b="24338" l="25880" r="23797" t="10827"/>
          <a:stretch/>
        </p:blipFill>
        <p:spPr>
          <a:xfrm>
            <a:off x="1371550" y="1465875"/>
            <a:ext cx="4829227" cy="3499799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7"/>
          <p:cNvSpPr/>
          <p:nvPr/>
        </p:nvSpPr>
        <p:spPr>
          <a:xfrm>
            <a:off x="4547375" y="4687950"/>
            <a:ext cx="1507500" cy="147900"/>
          </a:xfrm>
          <a:prstGeom prst="rect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pic>
        <p:nvPicPr>
          <p:cNvPr id="188" name="Google Shape;188;p17"/>
          <p:cNvPicPr preferRelativeResize="0"/>
          <p:nvPr/>
        </p:nvPicPr>
        <p:blipFill rotWithShape="1">
          <a:blip r:embed="rId4">
            <a:alphaModFix/>
          </a:blip>
          <a:srcRect b="22758" l="32744" r="52535" t="29137"/>
          <a:stretch/>
        </p:blipFill>
        <p:spPr>
          <a:xfrm>
            <a:off x="6281550" y="1459100"/>
            <a:ext cx="1903910" cy="3499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Data Transform</a:t>
            </a:r>
            <a:endParaRPr b="1"/>
          </a:p>
        </p:txBody>
      </p:sp>
      <p:sp>
        <p:nvSpPr>
          <p:cNvPr id="194" name="Google Shape;194;p18"/>
          <p:cNvSpPr/>
          <p:nvPr/>
        </p:nvSpPr>
        <p:spPr>
          <a:xfrm>
            <a:off x="1359150" y="1739625"/>
            <a:ext cx="16197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RGB PIL Image</a:t>
            </a:r>
            <a:endParaRPr sz="1100"/>
          </a:p>
        </p:txBody>
      </p:sp>
      <p:sp>
        <p:nvSpPr>
          <p:cNvPr id="195" name="Google Shape;195;p18"/>
          <p:cNvSpPr/>
          <p:nvPr/>
        </p:nvSpPr>
        <p:spPr>
          <a:xfrm>
            <a:off x="1359150" y="3156750"/>
            <a:ext cx="16197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Calculate mean/std</a:t>
            </a:r>
            <a:endParaRPr sz="1100"/>
          </a:p>
        </p:txBody>
      </p:sp>
      <p:sp>
        <p:nvSpPr>
          <p:cNvPr id="196" name="Google Shape;196;p18"/>
          <p:cNvSpPr/>
          <p:nvPr/>
        </p:nvSpPr>
        <p:spPr>
          <a:xfrm>
            <a:off x="1359150" y="3649675"/>
            <a:ext cx="1619700" cy="442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Add </a:t>
            </a:r>
            <a:r>
              <a:rPr b="1" lang="en-GB" sz="1100"/>
              <a:t>Normalize</a:t>
            </a:r>
            <a:endParaRPr b="1"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to transform</a:t>
            </a:r>
            <a:endParaRPr sz="1100"/>
          </a:p>
        </p:txBody>
      </p:sp>
      <p:sp>
        <p:nvSpPr>
          <p:cNvPr id="197" name="Google Shape;197;p18"/>
          <p:cNvSpPr/>
          <p:nvPr/>
        </p:nvSpPr>
        <p:spPr>
          <a:xfrm>
            <a:off x="1359150" y="2676471"/>
            <a:ext cx="16197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Convert to tensor</a:t>
            </a:r>
            <a:endParaRPr sz="1100"/>
          </a:p>
        </p:txBody>
      </p:sp>
      <p:sp>
        <p:nvSpPr>
          <p:cNvPr id="198" name="Google Shape;198;p18"/>
          <p:cNvSpPr/>
          <p:nvPr/>
        </p:nvSpPr>
        <p:spPr>
          <a:xfrm>
            <a:off x="1359150" y="2246150"/>
            <a:ext cx="1619700" cy="249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Resize</a:t>
            </a:r>
            <a:endParaRPr sz="1100"/>
          </a:p>
        </p:txBody>
      </p:sp>
      <p:cxnSp>
        <p:nvCxnSpPr>
          <p:cNvPr id="199" name="Google Shape;199;p18"/>
          <p:cNvCxnSpPr>
            <a:stCxn id="194" idx="3"/>
          </p:cNvCxnSpPr>
          <p:nvPr/>
        </p:nvCxnSpPr>
        <p:spPr>
          <a:xfrm>
            <a:off x="2978850" y="1888125"/>
            <a:ext cx="247800" cy="23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00" name="Google Shape;200;p18"/>
          <p:cNvCxnSpPr>
            <a:stCxn id="197" idx="3"/>
          </p:cNvCxnSpPr>
          <p:nvPr/>
        </p:nvCxnSpPr>
        <p:spPr>
          <a:xfrm flipH="1" rot="10800000">
            <a:off x="2978850" y="2277771"/>
            <a:ext cx="400200" cy="54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01" name="Google Shape;201;p18"/>
          <p:cNvCxnSpPr>
            <a:stCxn id="198" idx="3"/>
          </p:cNvCxnSpPr>
          <p:nvPr/>
        </p:nvCxnSpPr>
        <p:spPr>
          <a:xfrm>
            <a:off x="2978850" y="2370650"/>
            <a:ext cx="404400" cy="1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02" name="Google Shape;202;p18"/>
          <p:cNvSpPr txBox="1"/>
          <p:nvPr/>
        </p:nvSpPr>
        <p:spPr>
          <a:xfrm>
            <a:off x="3197625" y="1807400"/>
            <a:ext cx="4950900" cy="120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10">
                <a:solidFill>
                  <a:schemeClr val="dk1"/>
                </a:solidFill>
              </a:rPr>
              <a:t>import torchvision.transforms as T</a:t>
            </a:r>
            <a:br>
              <a:rPr lang="en-GB" sz="1100"/>
            </a:br>
            <a:br>
              <a:rPr lang="en-GB" sz="1100"/>
            </a:br>
            <a:r>
              <a:rPr lang="en-GB" sz="1100"/>
              <a:t>for filepath in filepaths.split(','):</a:t>
            </a:r>
            <a:endParaRPr sz="1100"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Img =Image.open(f"{self.data_dir}/{filepath}").convert('RGB')</a:t>
            </a:r>
            <a:endParaRPr sz="11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110">
                <a:solidFill>
                  <a:schemeClr val="dk1"/>
                </a:solidFill>
              </a:rPr>
              <a:t>transform = T.Compose([T.Resize((45, 33)),</a:t>
            </a:r>
            <a:r>
              <a:rPr b="1" lang="en-GB" sz="1110">
                <a:solidFill>
                  <a:schemeClr val="accent6"/>
                </a:solidFill>
              </a:rPr>
              <a:t> </a:t>
            </a:r>
            <a:r>
              <a:rPr lang="en-GB" sz="1110">
                <a:solidFill>
                  <a:schemeClr val="dk1"/>
                </a:solidFill>
              </a:rPr>
              <a:t>T</a:t>
            </a:r>
            <a:r>
              <a:rPr lang="en-GB" sz="1110">
                <a:solidFill>
                  <a:schemeClr val="dk1"/>
                </a:solidFill>
              </a:rPr>
              <a:t>.ToTensor()])</a:t>
            </a:r>
            <a:br>
              <a:rPr lang="en-GB" sz="1110">
                <a:solidFill>
                  <a:schemeClr val="dk1"/>
                </a:solidFill>
              </a:rPr>
            </a:br>
            <a:r>
              <a:rPr lang="en-GB" sz="1100"/>
              <a:t>float_img_tensor = transform(img).float()</a:t>
            </a:r>
            <a:endParaRPr sz="1100"/>
          </a:p>
        </p:txBody>
      </p:sp>
      <p:cxnSp>
        <p:nvCxnSpPr>
          <p:cNvPr id="203" name="Google Shape;203;p18"/>
          <p:cNvCxnSpPr/>
          <p:nvPr/>
        </p:nvCxnSpPr>
        <p:spPr>
          <a:xfrm>
            <a:off x="2978850" y="3298650"/>
            <a:ext cx="404400" cy="1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04" name="Google Shape;204;p18"/>
          <p:cNvSpPr txBox="1"/>
          <p:nvPr/>
        </p:nvSpPr>
        <p:spPr>
          <a:xfrm>
            <a:off x="3197625" y="3095575"/>
            <a:ext cx="4950900" cy="1708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channels_sum, channels_squared_sum, num_batches = 0, 0, 0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for x, _ in iter(dataset):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      channels_sum += torch.mean(x, dim=dim)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      channels_squared_sum += torch.mean(x**2, dim=dim)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      num_batches += 1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mean = channels_sum/num_batches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std = (channels_squared_sum/num_batches - mean**2)**0.5</a:t>
            </a:r>
            <a:endParaRPr sz="1100"/>
          </a:p>
        </p:txBody>
      </p:sp>
      <p:sp>
        <p:nvSpPr>
          <p:cNvPr id="205" name="Google Shape;205;p18"/>
          <p:cNvSpPr txBox="1"/>
          <p:nvPr>
            <p:ph idx="1" type="body"/>
          </p:nvPr>
        </p:nvSpPr>
        <p:spPr>
          <a:xfrm>
            <a:off x="1314825" y="1029675"/>
            <a:ext cx="4128600" cy="3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From image files to processed tensor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19"/>
          <p:cNvGrpSpPr/>
          <p:nvPr/>
        </p:nvGrpSpPr>
        <p:grpSpPr>
          <a:xfrm>
            <a:off x="1960422" y="654722"/>
            <a:ext cx="514972" cy="431223"/>
            <a:chOff x="831662" y="1698237"/>
            <a:chExt cx="1232875" cy="1032375"/>
          </a:xfrm>
        </p:grpSpPr>
        <p:sp>
          <p:nvSpPr>
            <p:cNvPr id="211" name="Google Shape;211;p19"/>
            <p:cNvSpPr/>
            <p:nvPr/>
          </p:nvSpPr>
          <p:spPr>
            <a:xfrm rot="-5400000">
              <a:off x="653450" y="1876450"/>
              <a:ext cx="1032375" cy="675950"/>
            </a:xfrm>
            <a:prstGeom prst="flowChartInputOutput">
              <a:avLst/>
            </a:prstGeom>
            <a:solidFill>
              <a:srgbClr val="00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9"/>
            <p:cNvSpPr/>
            <p:nvPr/>
          </p:nvSpPr>
          <p:spPr>
            <a:xfrm rot="-5400000">
              <a:off x="927700" y="1876450"/>
              <a:ext cx="1032375" cy="675950"/>
            </a:xfrm>
            <a:prstGeom prst="flowChartInputOutput">
              <a:avLst/>
            </a:prstGeom>
            <a:solidFill>
              <a:srgbClr val="00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9"/>
            <p:cNvSpPr/>
            <p:nvPr/>
          </p:nvSpPr>
          <p:spPr>
            <a:xfrm rot="-5400000">
              <a:off x="1210375" y="1876450"/>
              <a:ext cx="1032375" cy="675950"/>
            </a:xfrm>
            <a:prstGeom prst="flowChartInputOutpu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" name="Google Shape;214;p19"/>
          <p:cNvGrpSpPr/>
          <p:nvPr/>
        </p:nvGrpSpPr>
        <p:grpSpPr>
          <a:xfrm>
            <a:off x="1960422" y="1313347"/>
            <a:ext cx="514972" cy="431223"/>
            <a:chOff x="831662" y="1698237"/>
            <a:chExt cx="1232875" cy="1032375"/>
          </a:xfrm>
        </p:grpSpPr>
        <p:sp>
          <p:nvSpPr>
            <p:cNvPr id="215" name="Google Shape;215;p19"/>
            <p:cNvSpPr/>
            <p:nvPr/>
          </p:nvSpPr>
          <p:spPr>
            <a:xfrm rot="-5400000">
              <a:off x="653450" y="1876450"/>
              <a:ext cx="1032375" cy="675950"/>
            </a:xfrm>
            <a:prstGeom prst="flowChartInputOutput">
              <a:avLst/>
            </a:prstGeom>
            <a:solidFill>
              <a:srgbClr val="00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9"/>
            <p:cNvSpPr/>
            <p:nvPr/>
          </p:nvSpPr>
          <p:spPr>
            <a:xfrm rot="-5400000">
              <a:off x="927700" y="1876450"/>
              <a:ext cx="1032375" cy="675950"/>
            </a:xfrm>
            <a:prstGeom prst="flowChartInputOutput">
              <a:avLst/>
            </a:prstGeom>
            <a:solidFill>
              <a:srgbClr val="00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9"/>
            <p:cNvSpPr/>
            <p:nvPr/>
          </p:nvSpPr>
          <p:spPr>
            <a:xfrm rot="-5400000">
              <a:off x="1210375" y="1876450"/>
              <a:ext cx="1032375" cy="675950"/>
            </a:xfrm>
            <a:prstGeom prst="flowChartInputOutpu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" name="Google Shape;218;p19"/>
          <p:cNvGrpSpPr/>
          <p:nvPr/>
        </p:nvGrpSpPr>
        <p:grpSpPr>
          <a:xfrm>
            <a:off x="1960422" y="2014597"/>
            <a:ext cx="514972" cy="431223"/>
            <a:chOff x="831662" y="1698237"/>
            <a:chExt cx="1232875" cy="1032375"/>
          </a:xfrm>
        </p:grpSpPr>
        <p:sp>
          <p:nvSpPr>
            <p:cNvPr id="219" name="Google Shape;219;p19"/>
            <p:cNvSpPr/>
            <p:nvPr/>
          </p:nvSpPr>
          <p:spPr>
            <a:xfrm rot="-5400000">
              <a:off x="653450" y="1876450"/>
              <a:ext cx="1032375" cy="675950"/>
            </a:xfrm>
            <a:prstGeom prst="flowChartInputOutput">
              <a:avLst/>
            </a:prstGeom>
            <a:solidFill>
              <a:srgbClr val="00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9"/>
            <p:cNvSpPr/>
            <p:nvPr/>
          </p:nvSpPr>
          <p:spPr>
            <a:xfrm rot="-5400000">
              <a:off x="927700" y="1876450"/>
              <a:ext cx="1032375" cy="675950"/>
            </a:xfrm>
            <a:prstGeom prst="flowChartInputOutput">
              <a:avLst/>
            </a:prstGeom>
            <a:solidFill>
              <a:srgbClr val="00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9"/>
            <p:cNvSpPr/>
            <p:nvPr/>
          </p:nvSpPr>
          <p:spPr>
            <a:xfrm rot="-5400000">
              <a:off x="1210375" y="1876450"/>
              <a:ext cx="1032375" cy="675950"/>
            </a:xfrm>
            <a:prstGeom prst="flowChartInputOutpu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" name="Google Shape;222;p19"/>
          <p:cNvGrpSpPr/>
          <p:nvPr/>
        </p:nvGrpSpPr>
        <p:grpSpPr>
          <a:xfrm>
            <a:off x="1995197" y="2861372"/>
            <a:ext cx="514972" cy="431223"/>
            <a:chOff x="831662" y="1698237"/>
            <a:chExt cx="1232875" cy="1032375"/>
          </a:xfrm>
        </p:grpSpPr>
        <p:sp>
          <p:nvSpPr>
            <p:cNvPr id="223" name="Google Shape;223;p19"/>
            <p:cNvSpPr/>
            <p:nvPr/>
          </p:nvSpPr>
          <p:spPr>
            <a:xfrm rot="-5400000">
              <a:off x="653450" y="1876450"/>
              <a:ext cx="1032375" cy="675950"/>
            </a:xfrm>
            <a:prstGeom prst="flowChartInputOutput">
              <a:avLst/>
            </a:prstGeom>
            <a:solidFill>
              <a:srgbClr val="00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9"/>
            <p:cNvSpPr/>
            <p:nvPr/>
          </p:nvSpPr>
          <p:spPr>
            <a:xfrm rot="-5400000">
              <a:off x="927700" y="1876450"/>
              <a:ext cx="1032375" cy="675950"/>
            </a:xfrm>
            <a:prstGeom prst="flowChartInputOutput">
              <a:avLst/>
            </a:prstGeom>
            <a:solidFill>
              <a:srgbClr val="00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9"/>
            <p:cNvSpPr/>
            <p:nvPr/>
          </p:nvSpPr>
          <p:spPr>
            <a:xfrm rot="-5400000">
              <a:off x="1210375" y="1876450"/>
              <a:ext cx="1032375" cy="675950"/>
            </a:xfrm>
            <a:prstGeom prst="flowChartInputOutpu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" name="Google Shape;226;p19"/>
          <p:cNvGrpSpPr/>
          <p:nvPr/>
        </p:nvGrpSpPr>
        <p:grpSpPr>
          <a:xfrm>
            <a:off x="1995197" y="3519997"/>
            <a:ext cx="514972" cy="431223"/>
            <a:chOff x="831662" y="1698237"/>
            <a:chExt cx="1232875" cy="1032375"/>
          </a:xfrm>
        </p:grpSpPr>
        <p:sp>
          <p:nvSpPr>
            <p:cNvPr id="227" name="Google Shape;227;p19"/>
            <p:cNvSpPr/>
            <p:nvPr/>
          </p:nvSpPr>
          <p:spPr>
            <a:xfrm rot="-5400000">
              <a:off x="653450" y="1876450"/>
              <a:ext cx="1032375" cy="675950"/>
            </a:xfrm>
            <a:prstGeom prst="flowChartInputOutput">
              <a:avLst/>
            </a:prstGeom>
            <a:solidFill>
              <a:srgbClr val="00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9"/>
            <p:cNvSpPr/>
            <p:nvPr/>
          </p:nvSpPr>
          <p:spPr>
            <a:xfrm rot="-5400000">
              <a:off x="927700" y="1876450"/>
              <a:ext cx="1032375" cy="675950"/>
            </a:xfrm>
            <a:prstGeom prst="flowChartInputOutput">
              <a:avLst/>
            </a:prstGeom>
            <a:solidFill>
              <a:srgbClr val="00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9"/>
            <p:cNvSpPr/>
            <p:nvPr/>
          </p:nvSpPr>
          <p:spPr>
            <a:xfrm rot="-5400000">
              <a:off x="1210375" y="1876450"/>
              <a:ext cx="1032375" cy="675950"/>
            </a:xfrm>
            <a:prstGeom prst="flowChartInputOutpu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" name="Google Shape;230;p19"/>
          <p:cNvGrpSpPr/>
          <p:nvPr/>
        </p:nvGrpSpPr>
        <p:grpSpPr>
          <a:xfrm>
            <a:off x="1995197" y="4221247"/>
            <a:ext cx="514972" cy="431223"/>
            <a:chOff x="831662" y="1698237"/>
            <a:chExt cx="1232875" cy="1032375"/>
          </a:xfrm>
        </p:grpSpPr>
        <p:sp>
          <p:nvSpPr>
            <p:cNvPr id="231" name="Google Shape;231;p19"/>
            <p:cNvSpPr/>
            <p:nvPr/>
          </p:nvSpPr>
          <p:spPr>
            <a:xfrm rot="-5400000">
              <a:off x="653450" y="1876450"/>
              <a:ext cx="1032375" cy="675950"/>
            </a:xfrm>
            <a:prstGeom prst="flowChartInputOutput">
              <a:avLst/>
            </a:prstGeom>
            <a:solidFill>
              <a:srgbClr val="00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9"/>
            <p:cNvSpPr/>
            <p:nvPr/>
          </p:nvSpPr>
          <p:spPr>
            <a:xfrm rot="-5400000">
              <a:off x="927700" y="1876450"/>
              <a:ext cx="1032375" cy="675950"/>
            </a:xfrm>
            <a:prstGeom prst="flowChartInputOutput">
              <a:avLst/>
            </a:prstGeom>
            <a:solidFill>
              <a:srgbClr val="00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9"/>
            <p:cNvSpPr/>
            <p:nvPr/>
          </p:nvSpPr>
          <p:spPr>
            <a:xfrm rot="-5400000">
              <a:off x="1210375" y="1876450"/>
              <a:ext cx="1032375" cy="675950"/>
            </a:xfrm>
            <a:prstGeom prst="flowChartInputOutpu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4" name="Google Shape;234;p19"/>
          <p:cNvSpPr/>
          <p:nvPr/>
        </p:nvSpPr>
        <p:spPr>
          <a:xfrm>
            <a:off x="4658700" y="1987248"/>
            <a:ext cx="987900" cy="1380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CNN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Model</a:t>
            </a:r>
            <a:endParaRPr b="1"/>
          </a:p>
        </p:txBody>
      </p:sp>
      <p:cxnSp>
        <p:nvCxnSpPr>
          <p:cNvPr id="235" name="Google Shape;235;p19"/>
          <p:cNvCxnSpPr/>
          <p:nvPr/>
        </p:nvCxnSpPr>
        <p:spPr>
          <a:xfrm>
            <a:off x="2504500" y="874250"/>
            <a:ext cx="2099400" cy="12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6" name="Google Shape;236;p19"/>
          <p:cNvCxnSpPr>
            <a:stCxn id="217" idx="3"/>
          </p:cNvCxnSpPr>
          <p:nvPr/>
        </p:nvCxnSpPr>
        <p:spPr>
          <a:xfrm>
            <a:off x="2475393" y="1572081"/>
            <a:ext cx="2112600" cy="73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7" name="Google Shape;237;p19"/>
          <p:cNvCxnSpPr>
            <a:endCxn id="211" idx="1"/>
          </p:cNvCxnSpPr>
          <p:nvPr/>
        </p:nvCxnSpPr>
        <p:spPr>
          <a:xfrm flipH="1" rot="10800000">
            <a:off x="1295022" y="870333"/>
            <a:ext cx="665400" cy="42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38" name="Google Shape;238;p19"/>
          <p:cNvCxnSpPr>
            <a:endCxn id="219" idx="0"/>
          </p:cNvCxnSpPr>
          <p:nvPr/>
        </p:nvCxnSpPr>
        <p:spPr>
          <a:xfrm>
            <a:off x="1204422" y="1815086"/>
            <a:ext cx="756000" cy="37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39" name="Google Shape;239;p19"/>
          <p:cNvCxnSpPr/>
          <p:nvPr/>
        </p:nvCxnSpPr>
        <p:spPr>
          <a:xfrm flipH="1" rot="10800000">
            <a:off x="1252572" y="1554711"/>
            <a:ext cx="6597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40" name="Google Shape;240;p19"/>
          <p:cNvSpPr/>
          <p:nvPr/>
        </p:nvSpPr>
        <p:spPr>
          <a:xfrm>
            <a:off x="487425" y="1329000"/>
            <a:ext cx="987900" cy="4860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/>
              <a:t>GAME 1</a:t>
            </a:r>
            <a:endParaRPr b="1" sz="1200"/>
          </a:p>
        </p:txBody>
      </p:sp>
      <p:cxnSp>
        <p:nvCxnSpPr>
          <p:cNvPr id="241" name="Google Shape;241;p19"/>
          <p:cNvCxnSpPr/>
          <p:nvPr/>
        </p:nvCxnSpPr>
        <p:spPr>
          <a:xfrm flipH="1" rot="10800000">
            <a:off x="1295025" y="2986600"/>
            <a:ext cx="665400" cy="42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42" name="Google Shape;242;p19"/>
          <p:cNvCxnSpPr/>
          <p:nvPr/>
        </p:nvCxnSpPr>
        <p:spPr>
          <a:xfrm>
            <a:off x="1204422" y="3931261"/>
            <a:ext cx="756000" cy="37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43" name="Google Shape;243;p19"/>
          <p:cNvCxnSpPr/>
          <p:nvPr/>
        </p:nvCxnSpPr>
        <p:spPr>
          <a:xfrm flipH="1" rot="10800000">
            <a:off x="1328772" y="3670886"/>
            <a:ext cx="6597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44" name="Google Shape;244;p19"/>
          <p:cNvSpPr/>
          <p:nvPr/>
        </p:nvSpPr>
        <p:spPr>
          <a:xfrm>
            <a:off x="487425" y="3445175"/>
            <a:ext cx="987900" cy="4860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/>
              <a:t>GAME N</a:t>
            </a:r>
            <a:endParaRPr b="1" sz="1200"/>
          </a:p>
        </p:txBody>
      </p:sp>
      <p:cxnSp>
        <p:nvCxnSpPr>
          <p:cNvPr id="245" name="Google Shape;245;p19"/>
          <p:cNvCxnSpPr/>
          <p:nvPr/>
        </p:nvCxnSpPr>
        <p:spPr>
          <a:xfrm>
            <a:off x="2475393" y="2269956"/>
            <a:ext cx="2081400" cy="19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6" name="Google Shape;246;p19"/>
          <p:cNvCxnSpPr>
            <a:stCxn id="225" idx="3"/>
          </p:cNvCxnSpPr>
          <p:nvPr/>
        </p:nvCxnSpPr>
        <p:spPr>
          <a:xfrm flipH="1" rot="10800000">
            <a:off x="2510168" y="2748406"/>
            <a:ext cx="2007300" cy="37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7" name="Google Shape;247;p19"/>
          <p:cNvCxnSpPr/>
          <p:nvPr/>
        </p:nvCxnSpPr>
        <p:spPr>
          <a:xfrm flipH="1" rot="10800000">
            <a:off x="2529256" y="3140106"/>
            <a:ext cx="2004000" cy="133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8" name="Google Shape;248;p19"/>
          <p:cNvCxnSpPr/>
          <p:nvPr/>
        </p:nvCxnSpPr>
        <p:spPr>
          <a:xfrm flipH="1" rot="10800000">
            <a:off x="2516906" y="2912831"/>
            <a:ext cx="2031900" cy="87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9" name="Google Shape;249;p19"/>
          <p:cNvSpPr/>
          <p:nvPr/>
        </p:nvSpPr>
        <p:spPr>
          <a:xfrm>
            <a:off x="7934625" y="1839800"/>
            <a:ext cx="768600" cy="2955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/>
              <a:t>Action</a:t>
            </a:r>
            <a:endParaRPr sz="900"/>
          </a:p>
        </p:txBody>
      </p:sp>
      <p:sp>
        <p:nvSpPr>
          <p:cNvPr id="250" name="Google Shape;250;p19"/>
          <p:cNvSpPr/>
          <p:nvPr/>
        </p:nvSpPr>
        <p:spPr>
          <a:xfrm>
            <a:off x="7934625" y="2299700"/>
            <a:ext cx="768600" cy="2955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/>
              <a:t>Casual</a:t>
            </a:r>
            <a:endParaRPr sz="900"/>
          </a:p>
        </p:txBody>
      </p:sp>
      <p:sp>
        <p:nvSpPr>
          <p:cNvPr id="251" name="Google Shape;251;p19"/>
          <p:cNvSpPr/>
          <p:nvPr/>
        </p:nvSpPr>
        <p:spPr>
          <a:xfrm>
            <a:off x="7934625" y="2759600"/>
            <a:ext cx="768600" cy="2955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/>
              <a:t>Strategy</a:t>
            </a:r>
            <a:endParaRPr sz="900"/>
          </a:p>
        </p:txBody>
      </p:sp>
      <p:sp>
        <p:nvSpPr>
          <p:cNvPr id="252" name="Google Shape;252;p19"/>
          <p:cNvSpPr/>
          <p:nvPr/>
        </p:nvSpPr>
        <p:spPr>
          <a:xfrm>
            <a:off x="7934625" y="3219500"/>
            <a:ext cx="768600" cy="2955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/>
              <a:t>Simulation</a:t>
            </a:r>
            <a:endParaRPr sz="900"/>
          </a:p>
        </p:txBody>
      </p:sp>
      <p:sp>
        <p:nvSpPr>
          <p:cNvPr id="253" name="Google Shape;253;p19"/>
          <p:cNvSpPr/>
          <p:nvPr/>
        </p:nvSpPr>
        <p:spPr>
          <a:xfrm rot="-5402470">
            <a:off x="5784435" y="2503150"/>
            <a:ext cx="1670100" cy="356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SOFTMAX</a:t>
            </a:r>
            <a:endParaRPr b="1"/>
          </a:p>
        </p:txBody>
      </p:sp>
      <p:cxnSp>
        <p:nvCxnSpPr>
          <p:cNvPr id="254" name="Google Shape;254;p19"/>
          <p:cNvCxnSpPr>
            <a:stCxn id="234" idx="3"/>
            <a:endCxn id="253" idx="0"/>
          </p:cNvCxnSpPr>
          <p:nvPr/>
        </p:nvCxnSpPr>
        <p:spPr>
          <a:xfrm>
            <a:off x="5646600" y="2677398"/>
            <a:ext cx="7944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5" name="Google Shape;255;p19"/>
          <p:cNvCxnSpPr/>
          <p:nvPr/>
        </p:nvCxnSpPr>
        <p:spPr>
          <a:xfrm>
            <a:off x="6814875" y="2105225"/>
            <a:ext cx="100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6" name="Google Shape;256;p19"/>
          <p:cNvCxnSpPr/>
          <p:nvPr/>
        </p:nvCxnSpPr>
        <p:spPr>
          <a:xfrm>
            <a:off x="6814875" y="2447450"/>
            <a:ext cx="100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7" name="Google Shape;257;p19"/>
          <p:cNvCxnSpPr/>
          <p:nvPr/>
        </p:nvCxnSpPr>
        <p:spPr>
          <a:xfrm>
            <a:off x="6814875" y="2907350"/>
            <a:ext cx="100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8" name="Google Shape;258;p19"/>
          <p:cNvCxnSpPr/>
          <p:nvPr/>
        </p:nvCxnSpPr>
        <p:spPr>
          <a:xfrm>
            <a:off x="6814875" y="3367250"/>
            <a:ext cx="100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9" name="Google Shape;259;p19"/>
          <p:cNvSpPr txBox="1"/>
          <p:nvPr>
            <p:ph idx="4294967295" type="title"/>
          </p:nvPr>
        </p:nvSpPr>
        <p:spPr>
          <a:xfrm>
            <a:off x="1711600" y="3014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Model architecture</a:t>
            </a:r>
            <a:endParaRPr b="1"/>
          </a:p>
        </p:txBody>
      </p:sp>
      <p:sp>
        <p:nvSpPr>
          <p:cNvPr id="260" name="Google Shape;260;p19"/>
          <p:cNvSpPr txBox="1"/>
          <p:nvPr>
            <p:ph idx="4294967295" type="body"/>
          </p:nvPr>
        </p:nvSpPr>
        <p:spPr>
          <a:xfrm>
            <a:off x="4555175" y="831200"/>
            <a:ext cx="4128600" cy="3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Multi-class</a:t>
            </a:r>
            <a:endParaRPr/>
          </a:p>
        </p:txBody>
      </p:sp>
      <p:sp>
        <p:nvSpPr>
          <p:cNvPr id="261" name="Google Shape;261;p19"/>
          <p:cNvSpPr txBox="1"/>
          <p:nvPr/>
        </p:nvSpPr>
        <p:spPr>
          <a:xfrm>
            <a:off x="6429700" y="4221250"/>
            <a:ext cx="23859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Metric: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ccuracy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Criterion: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Cross Entropy Loss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Custom Dataset</a:t>
            </a:r>
            <a:endParaRPr b="1"/>
          </a:p>
        </p:txBody>
      </p:sp>
      <p:sp>
        <p:nvSpPr>
          <p:cNvPr id="267" name="Google Shape;267;p20"/>
          <p:cNvSpPr txBox="1"/>
          <p:nvPr/>
        </p:nvSpPr>
        <p:spPr>
          <a:xfrm>
            <a:off x="1262700" y="1407375"/>
            <a:ext cx="7038900" cy="2986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class Screenshots(torch.utils.data.Dataset):</a:t>
            </a:r>
            <a:endParaRPr b="1"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   (...)</a:t>
            </a:r>
            <a:endParaRPr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   def read_data(self, multilabel=True):</a:t>
            </a:r>
            <a:endParaRPr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        </a:t>
            </a:r>
            <a:r>
              <a:rPr b="1" lang="en-GB" sz="1000">
                <a:solidFill>
                  <a:schemeClr val="accent6"/>
                </a:solidFill>
              </a:rPr>
              <a:t>raw_data = pd.read_csv(f'{self.data_dir}/multilabel.csv', error_bad_lines=False)</a:t>
            </a:r>
            <a:endParaRPr b="1" sz="1000">
              <a:solidFill>
                <a:schemeClr val="accent6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        (...)</a:t>
            </a:r>
            <a:endParaRPr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        Images, targets = [], []</a:t>
            </a:r>
            <a:endParaRPr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        for filepaths, label in zip(raw_data['filepaths'], raw_data['label']):</a:t>
            </a:r>
            <a:endParaRPr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            label = torch.tensor([int(label) for label in label.split(',')])</a:t>
            </a:r>
            <a:endParaRPr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            </a:t>
            </a:r>
            <a:endParaRPr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            for filepath in filepaths.split(','):</a:t>
            </a:r>
            <a:endParaRPr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                </a:t>
            </a:r>
            <a:r>
              <a:rPr b="1" lang="en-GB" sz="1000">
                <a:solidFill>
                  <a:schemeClr val="accent6"/>
                </a:solidFill>
              </a:rPr>
              <a:t>float_img_tensor = transform(Image.open(f"{self.data_dir}/{filepath}").convert('RGB')).float()</a:t>
            </a:r>
            <a:endParaRPr b="1" sz="1000">
              <a:solidFill>
                <a:schemeClr val="accent6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                images.append(float_img_tensor)</a:t>
            </a:r>
            <a:endParaRPr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                targets.append(label)</a:t>
            </a:r>
            <a:endParaRPr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        </a:t>
            </a:r>
            <a:endParaRPr sz="10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        return torch.stack(images), torch.stack(targets).float()</a:t>
            </a:r>
            <a:endParaRPr sz="1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Models</a:t>
            </a:r>
            <a:endParaRPr b="1"/>
          </a:p>
        </p:txBody>
      </p:sp>
      <p:pic>
        <p:nvPicPr>
          <p:cNvPr id="273" name="Google Shape;273;p21"/>
          <p:cNvPicPr preferRelativeResize="0"/>
          <p:nvPr/>
        </p:nvPicPr>
        <p:blipFill rotWithShape="1">
          <a:blip r:embed="rId3">
            <a:alphaModFix/>
          </a:blip>
          <a:srcRect b="42136" l="18657" r="49524" t="27109"/>
          <a:stretch/>
        </p:blipFill>
        <p:spPr>
          <a:xfrm>
            <a:off x="1349850" y="1379250"/>
            <a:ext cx="4268750" cy="2385901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21"/>
          <p:cNvSpPr txBox="1"/>
          <p:nvPr/>
        </p:nvSpPr>
        <p:spPr>
          <a:xfrm>
            <a:off x="5710700" y="1379250"/>
            <a:ext cx="3298200" cy="2385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from torchvision import models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resnet = models.</a:t>
            </a:r>
            <a:r>
              <a:rPr b="1" lang="en-GB" sz="1100">
                <a:solidFill>
                  <a:schemeClr val="accent6"/>
                </a:solidFill>
              </a:rPr>
              <a:t>resnet50</a:t>
            </a:r>
            <a:r>
              <a:rPr lang="en-GB" sz="1100"/>
              <a:t>(pretrained=True)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num_features = resnet.fc.in_features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resnet.fc = nn.Linear(num_features, </a:t>
            </a:r>
            <a:r>
              <a:rPr b="1" lang="en-GB" sz="1100">
                <a:solidFill>
                  <a:schemeClr val="accent3"/>
                </a:solidFill>
              </a:rPr>
              <a:t>4</a:t>
            </a:r>
            <a:r>
              <a:rPr lang="en-GB" sz="1100"/>
              <a:t>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ct = 0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for child in resnet.children():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    ct += 1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accent6"/>
                </a:solidFill>
              </a:rPr>
              <a:t>    </a:t>
            </a:r>
            <a:r>
              <a:rPr b="1" lang="en-GB" sz="1100">
                <a:solidFill>
                  <a:schemeClr val="accent6"/>
                </a:solidFill>
              </a:rPr>
              <a:t>if ct &lt; 6:</a:t>
            </a:r>
            <a:endParaRPr b="1" sz="1100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        for param in child.parameters():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     	</a:t>
            </a:r>
            <a:r>
              <a:rPr lang="en-GB" sz="1100">
                <a:solidFill>
                  <a:schemeClr val="accent6"/>
                </a:solidFill>
              </a:rPr>
              <a:t>  </a:t>
            </a:r>
            <a:r>
              <a:rPr b="1" lang="en-GB" sz="1100">
                <a:solidFill>
                  <a:schemeClr val="accent6"/>
                </a:solidFill>
              </a:rPr>
              <a:t> param.requires_grad = False</a:t>
            </a:r>
            <a:endParaRPr b="1" sz="1100">
              <a:solidFill>
                <a:schemeClr val="accent6"/>
              </a:solidFill>
            </a:endParaRPr>
          </a:p>
        </p:txBody>
      </p:sp>
      <p:graphicFrame>
        <p:nvGraphicFramePr>
          <p:cNvPr id="275" name="Google Shape;275;p21"/>
          <p:cNvGraphicFramePr/>
          <p:nvPr/>
        </p:nvGraphicFramePr>
        <p:xfrm>
          <a:off x="5786888" y="3938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{94356D04-8006-4439-A492-417CA0EF40CC}</a:tableStyleId>
              </a:tblPr>
              <a:tblGrid>
                <a:gridCol w="1218200"/>
                <a:gridCol w="1239150"/>
              </a:tblGrid>
              <a:tr h="3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train_accuracy</a:t>
                      </a:r>
                      <a:endParaRPr b="1" sz="11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val_accuracy</a:t>
                      </a:r>
                      <a:endParaRPr b="1" sz="11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</a:tr>
              <a:tr h="3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0.648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0.305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76" name="Google Shape;276;p21"/>
          <p:cNvGraphicFramePr/>
          <p:nvPr/>
        </p:nvGraphicFramePr>
        <p:xfrm>
          <a:off x="1426038" y="3951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{94356D04-8006-4439-A492-417CA0EF40CC}</a:tableStyleId>
              </a:tblPr>
              <a:tblGrid>
                <a:gridCol w="1275975"/>
                <a:gridCol w="1181375"/>
              </a:tblGrid>
              <a:tr h="3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train_accuracy</a:t>
                      </a:r>
                      <a:endParaRPr b="1" sz="11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val_accuracy</a:t>
                      </a:r>
                      <a:endParaRPr b="1" sz="11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9E9E"/>
                    </a:solidFill>
                  </a:tcPr>
                </a:tc>
              </a:tr>
              <a:tr h="3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0.305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0.285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</a:tbl>
          </a:graphicData>
        </a:graphic>
      </p:graphicFrame>
      <p:sp>
        <p:nvSpPr>
          <p:cNvPr id="277" name="Google Shape;277;p21"/>
          <p:cNvSpPr txBox="1"/>
          <p:nvPr>
            <p:ph idx="1" type="body"/>
          </p:nvPr>
        </p:nvSpPr>
        <p:spPr>
          <a:xfrm>
            <a:off x="1259950" y="1029675"/>
            <a:ext cx="662400" cy="3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/>
              <a:t>Base</a:t>
            </a:r>
            <a:endParaRPr sz="1200"/>
          </a:p>
        </p:txBody>
      </p:sp>
      <p:sp>
        <p:nvSpPr>
          <p:cNvPr id="278" name="Google Shape;278;p21"/>
          <p:cNvSpPr txBox="1"/>
          <p:nvPr>
            <p:ph idx="1" type="body"/>
          </p:nvPr>
        </p:nvSpPr>
        <p:spPr>
          <a:xfrm>
            <a:off x="5710700" y="1029675"/>
            <a:ext cx="1457100" cy="3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940"/>
              <a:t>Resnet50</a:t>
            </a:r>
            <a:endParaRPr sz="1940"/>
          </a:p>
        </p:txBody>
      </p:sp>
      <p:pic>
        <p:nvPicPr>
          <p:cNvPr id="279" name="Google Shape;279;p21"/>
          <p:cNvPicPr preferRelativeResize="0"/>
          <p:nvPr/>
        </p:nvPicPr>
        <p:blipFill rotWithShape="1">
          <a:blip r:embed="rId3">
            <a:alphaModFix/>
          </a:blip>
          <a:srcRect b="44460" l="30153" r="69421" t="54532"/>
          <a:stretch/>
        </p:blipFill>
        <p:spPr>
          <a:xfrm>
            <a:off x="3678725" y="3505025"/>
            <a:ext cx="58349" cy="7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